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28"/>
  </p:notesMasterIdLst>
  <p:handoutMasterIdLst>
    <p:handoutMasterId r:id="rId29"/>
  </p:handoutMasterIdLst>
  <p:sldIdLst>
    <p:sldId id="256" r:id="rId5"/>
    <p:sldId id="343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279" r:id="rId27"/>
  </p:sldIdLst>
  <p:sldSz cx="9144000" cy="5143500" type="screen16x9"/>
  <p:notesSz cx="7010400" cy="9296400"/>
  <p:defaultTextStyle>
    <a:defPPr>
      <a:defRPr lang="en-US"/>
    </a:defPPr>
    <a:lvl1pPr marL="0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538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074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612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149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7686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223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6760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6298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diti Chasen" initials="AC" lastIdx="13" clrIdx="0">
    <p:extLst>
      <p:ext uri="{19B8F6BF-5375-455C-9EA6-DF929625EA0E}">
        <p15:presenceInfo xmlns:p15="http://schemas.microsoft.com/office/powerpoint/2012/main" userId="S-1-5-21-488054422-984491705-4547331-539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CFF"/>
    <a:srgbClr val="0000FF"/>
    <a:srgbClr val="005598"/>
    <a:srgbClr val="B5BD00"/>
    <a:srgbClr val="FFCE00"/>
    <a:srgbClr val="101F3F"/>
    <a:srgbClr val="5580C3"/>
    <a:srgbClr val="005596"/>
    <a:srgbClr val="5F5F5F"/>
    <a:srgbClr val="626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4713" autoAdjust="0"/>
  </p:normalViewPr>
  <p:slideViewPr>
    <p:cSldViewPr>
      <p:cViewPr varScale="1">
        <p:scale>
          <a:sx n="152" d="100"/>
          <a:sy n="152" d="100"/>
        </p:scale>
        <p:origin x="210" y="4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-7128"/>
    </p:cViewPr>
  </p:sorterViewPr>
  <p:notesViewPr>
    <p:cSldViewPr>
      <p:cViewPr varScale="1">
        <p:scale>
          <a:sx n="78" d="100"/>
          <a:sy n="78" d="100"/>
        </p:scale>
        <p:origin x="2652" y="10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ggins\Desktop\KBL\KBL%20Options%20Add-On\Template_MRD%2018022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ggins\Desktop\Industrial%20Stategy\Industri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ggins\Desktop\Industrial%20Stategy\Industri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ggins\Desktop\Industrial%20Stategy\Industria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ggins\Desktop\Retail%20HB%20Volum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ggins\Desktop\Retail%20HB%20Volume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oggins\Desktop\Retail%20HB%20Volume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High-Bay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DEF-427C-98C5-549BF5C9B11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DEF-427C-98C5-549BF5C9B11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DEF-427C-98C5-549BF5C9B11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DEF-427C-98C5-549BF5C9B11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DEF-427C-98C5-549BF5C9B11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Sheet5!$H$24:$H$28</c:f>
              <c:strCache>
                <c:ptCount val="5"/>
                <c:pt idx="0">
                  <c:v>Warehouse/Light Manufacturing</c:v>
                </c:pt>
                <c:pt idx="1">
                  <c:v>Gymnasium </c:v>
                </c:pt>
                <c:pt idx="2">
                  <c:v>Retail</c:v>
                </c:pt>
                <c:pt idx="3">
                  <c:v>Transportation</c:v>
                </c:pt>
                <c:pt idx="4">
                  <c:v>Manufacturing</c:v>
                </c:pt>
              </c:strCache>
            </c:strRef>
          </c:cat>
          <c:val>
            <c:numRef>
              <c:f>Sheet5!$I$24:$I$28</c:f>
              <c:numCache>
                <c:formatCode>_("$"* #,##0_);_("$"* \(#,##0\);_("$"* "-"??_);_(@_)</c:formatCode>
                <c:ptCount val="5"/>
                <c:pt idx="0">
                  <c:v>265</c:v>
                </c:pt>
                <c:pt idx="1">
                  <c:v>75</c:v>
                </c:pt>
                <c:pt idx="2">
                  <c:v>145</c:v>
                </c:pt>
                <c:pt idx="3">
                  <c:v>67</c:v>
                </c:pt>
                <c:pt idx="4">
                  <c:v>348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DEF-427C-98C5-549BF5C9B11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2D-41C7-B2E8-6A94A1C279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2D-41C7-B2E8-6A94A1C2799E}"/>
              </c:ext>
            </c:extLst>
          </c:dPt>
          <c:dLbls>
            <c:dLbl>
              <c:idx val="0"/>
              <c:layout>
                <c:manualLayout>
                  <c:x val="1.5341947857188934E-3"/>
                  <c:y val="1.01098470706518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2D-41C7-B2E8-6A94A1C2799E}"/>
                </c:ext>
              </c:extLst>
            </c:dLbl>
            <c:dLbl>
              <c:idx val="1"/>
              <c:layout>
                <c:manualLayout>
                  <c:x val="-1.5341947857188934E-3"/>
                  <c:y val="1.26373088383148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B2D-41C7-B2E8-6A94A1C279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Sheet2!$C$14:$C$15</c:f>
              <c:strCache>
                <c:ptCount val="2"/>
                <c:pt idx="0">
                  <c:v>Round Highbay</c:v>
                </c:pt>
                <c:pt idx="1">
                  <c:v>Linear Highbay</c:v>
                </c:pt>
              </c:strCache>
            </c:strRef>
          </c:cat>
          <c:val>
            <c:numRef>
              <c:f>Sheet2!$D$14:$D$15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2D-41C7-B2E8-6A94A1C279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Sheet2!$C$17</c:f>
              <c:strCache>
                <c:ptCount val="1"/>
                <c:pt idx="0">
                  <c:v>Controls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048-4008-B5E0-F4B8BF1AA055}"/>
              </c:ext>
            </c:extLst>
          </c:dPt>
          <c:val>
            <c:numRef>
              <c:f>Sheet2!$D$17</c:f>
              <c:numCache>
                <c:formatCode>0%</c:formatCode>
                <c:ptCount val="1"/>
                <c:pt idx="0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48-4008-B5E0-F4B8BF1AA0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Sheet2!$C$17</c:f>
              <c:strCache>
                <c:ptCount val="1"/>
                <c:pt idx="0">
                  <c:v>Controls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BA-4B39-A91C-9790E1FAC2D6}"/>
              </c:ext>
            </c:extLst>
          </c:dPt>
          <c:val>
            <c:numRef>
              <c:f>Sheet2!$D$17</c:f>
              <c:numCache>
                <c:formatCode>0%</c:formatCode>
                <c:ptCount val="1"/>
                <c:pt idx="0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BA-4B39-A91C-9790E1FAC2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Sheet2!$C$17</c:f>
              <c:strCache>
                <c:ptCount val="1"/>
                <c:pt idx="0">
                  <c:v>Controls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907-4EAD-AF3F-9B6BF17541D8}"/>
              </c:ext>
            </c:extLst>
          </c:dPt>
          <c:val>
            <c:numRef>
              <c:f>Sheet2!$D$17</c:f>
              <c:numCache>
                <c:formatCode>0%</c:formatCode>
                <c:ptCount val="1"/>
                <c:pt idx="0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07-4EAD-AF3F-9B6BF17541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[Retail HB Volumes.xlsx]Sheet4!PivotTable6</c:name>
    <c:fmtId val="22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Sheet4!$B$3:$B$5</c:f>
              <c:strCache>
                <c:ptCount val="1"/>
                <c:pt idx="0">
                  <c:v>Non-Retail - Units Sold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Sheet4!$A$6:$A$20</c:f>
              <c:multiLvlStrCache>
                <c:ptCount val="12"/>
                <c:lvl>
                  <c:pt idx="0">
                    <c:v>Sep</c:v>
                  </c:pt>
                  <c:pt idx="1">
                    <c:v>Oct</c:v>
                  </c:pt>
                  <c:pt idx="2">
                    <c:v>Nov</c:v>
                  </c:pt>
                  <c:pt idx="3">
                    <c:v>Dec</c:v>
                  </c:pt>
                  <c:pt idx="4">
                    <c:v>Jan</c:v>
                  </c:pt>
                  <c:pt idx="5">
                    <c:v>Feb</c:v>
                  </c:pt>
                  <c:pt idx="6">
                    <c:v>Mar</c:v>
                  </c:pt>
                  <c:pt idx="7">
                    <c:v>Apr</c:v>
                  </c:pt>
                  <c:pt idx="8">
                    <c:v>May</c:v>
                  </c:pt>
                  <c:pt idx="9">
                    <c:v>Jun</c:v>
                  </c:pt>
                  <c:pt idx="10">
                    <c:v>Jul</c:v>
                  </c:pt>
                  <c:pt idx="11">
                    <c:v>Aug</c:v>
                  </c:pt>
                </c:lvl>
                <c:lvl>
                  <c:pt idx="0">
                    <c:v>2017</c:v>
                  </c:pt>
                  <c:pt idx="4">
                    <c:v>2018</c:v>
                  </c:pt>
                </c:lvl>
              </c:multiLvlStrCache>
            </c:multiLvlStrRef>
          </c:cat>
          <c:val>
            <c:numRef>
              <c:f>Sheet4!$B$6:$B$20</c:f>
              <c:numCache>
                <c:formatCode>General</c:formatCode>
                <c:ptCount val="12"/>
                <c:pt idx="0">
                  <c:v>316</c:v>
                </c:pt>
                <c:pt idx="1">
                  <c:v>99</c:v>
                </c:pt>
                <c:pt idx="2">
                  <c:v>2295</c:v>
                </c:pt>
                <c:pt idx="3">
                  <c:v>2504</c:v>
                </c:pt>
                <c:pt idx="4">
                  <c:v>5175</c:v>
                </c:pt>
                <c:pt idx="5">
                  <c:v>7122</c:v>
                </c:pt>
                <c:pt idx="6">
                  <c:v>3544</c:v>
                </c:pt>
                <c:pt idx="7">
                  <c:v>4614</c:v>
                </c:pt>
                <c:pt idx="8">
                  <c:v>3905</c:v>
                </c:pt>
                <c:pt idx="9">
                  <c:v>4614</c:v>
                </c:pt>
                <c:pt idx="10">
                  <c:v>2668</c:v>
                </c:pt>
                <c:pt idx="11">
                  <c:v>3098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85-45B5-9793-202F14F51EE2}"/>
            </c:ext>
          </c:extLst>
        </c:ser>
        <c:ser>
          <c:idx val="2"/>
          <c:order val="2"/>
          <c:tx>
            <c:strRef>
              <c:f>Sheet4!$D$3:$D$5</c:f>
              <c:strCache>
                <c:ptCount val="1"/>
                <c:pt idx="0">
                  <c:v>Retail - Units Sold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Sheet4!$A$6:$A$20</c:f>
              <c:multiLvlStrCache>
                <c:ptCount val="12"/>
                <c:lvl>
                  <c:pt idx="0">
                    <c:v>Sep</c:v>
                  </c:pt>
                  <c:pt idx="1">
                    <c:v>Oct</c:v>
                  </c:pt>
                  <c:pt idx="2">
                    <c:v>Nov</c:v>
                  </c:pt>
                  <c:pt idx="3">
                    <c:v>Dec</c:v>
                  </c:pt>
                  <c:pt idx="4">
                    <c:v>Jan</c:v>
                  </c:pt>
                  <c:pt idx="5">
                    <c:v>Feb</c:v>
                  </c:pt>
                  <c:pt idx="6">
                    <c:v>Mar</c:v>
                  </c:pt>
                  <c:pt idx="7">
                    <c:v>Apr</c:v>
                  </c:pt>
                  <c:pt idx="8">
                    <c:v>May</c:v>
                  </c:pt>
                  <c:pt idx="9">
                    <c:v>Jun</c:v>
                  </c:pt>
                  <c:pt idx="10">
                    <c:v>Jul</c:v>
                  </c:pt>
                  <c:pt idx="11">
                    <c:v>Aug</c:v>
                  </c:pt>
                </c:lvl>
                <c:lvl>
                  <c:pt idx="0">
                    <c:v>2017</c:v>
                  </c:pt>
                  <c:pt idx="4">
                    <c:v>2018</c:v>
                  </c:pt>
                </c:lvl>
              </c:multiLvlStrCache>
            </c:multiLvlStrRef>
          </c:cat>
          <c:val>
            <c:numRef>
              <c:f>Sheet4!$D$6:$D$20</c:f>
              <c:numCache>
                <c:formatCode>General</c:formatCode>
                <c:ptCount val="12"/>
                <c:pt idx="0">
                  <c:v>323</c:v>
                </c:pt>
                <c:pt idx="1">
                  <c:v>595</c:v>
                </c:pt>
                <c:pt idx="2">
                  <c:v>181</c:v>
                </c:pt>
                <c:pt idx="3">
                  <c:v>2057</c:v>
                </c:pt>
                <c:pt idx="4">
                  <c:v>1210</c:v>
                </c:pt>
                <c:pt idx="5">
                  <c:v>5273</c:v>
                </c:pt>
                <c:pt idx="6">
                  <c:v>10363</c:v>
                </c:pt>
                <c:pt idx="7">
                  <c:v>9124</c:v>
                </c:pt>
                <c:pt idx="8">
                  <c:v>7007</c:v>
                </c:pt>
                <c:pt idx="9">
                  <c:v>751</c:v>
                </c:pt>
                <c:pt idx="10">
                  <c:v>5852</c:v>
                </c:pt>
                <c:pt idx="11">
                  <c:v>2894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85-45B5-9793-202F14F51E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800421760"/>
        <c:axId val="800422744"/>
      </c:barChart>
      <c:lineChart>
        <c:grouping val="standard"/>
        <c:varyColors val="0"/>
        <c:ser>
          <c:idx val="1"/>
          <c:order val="1"/>
          <c:tx>
            <c:strRef>
              <c:f>Sheet4!$C$3:$C$5</c:f>
              <c:strCache>
                <c:ptCount val="1"/>
                <c:pt idx="0">
                  <c:v>Non-Retail - ASP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multiLvlStrRef>
              <c:f>Sheet4!$A$6:$A$20</c:f>
              <c:multiLvlStrCache>
                <c:ptCount val="12"/>
                <c:lvl>
                  <c:pt idx="0">
                    <c:v>Sep</c:v>
                  </c:pt>
                  <c:pt idx="1">
                    <c:v>Oct</c:v>
                  </c:pt>
                  <c:pt idx="2">
                    <c:v>Nov</c:v>
                  </c:pt>
                  <c:pt idx="3">
                    <c:v>Dec</c:v>
                  </c:pt>
                  <c:pt idx="4">
                    <c:v>Jan</c:v>
                  </c:pt>
                  <c:pt idx="5">
                    <c:v>Feb</c:v>
                  </c:pt>
                  <c:pt idx="6">
                    <c:v>Mar</c:v>
                  </c:pt>
                  <c:pt idx="7">
                    <c:v>Apr</c:v>
                  </c:pt>
                  <c:pt idx="8">
                    <c:v>May</c:v>
                  </c:pt>
                  <c:pt idx="9">
                    <c:v>Jun</c:v>
                  </c:pt>
                  <c:pt idx="10">
                    <c:v>Jul</c:v>
                  </c:pt>
                  <c:pt idx="11">
                    <c:v>Aug</c:v>
                  </c:pt>
                </c:lvl>
                <c:lvl>
                  <c:pt idx="0">
                    <c:v>2017</c:v>
                  </c:pt>
                  <c:pt idx="4">
                    <c:v>2018</c:v>
                  </c:pt>
                </c:lvl>
              </c:multiLvlStrCache>
            </c:multiLvlStrRef>
          </c:cat>
          <c:val>
            <c:numRef>
              <c:f>Sheet4!$C$6:$C$20</c:f>
              <c:numCache>
                <c:formatCode>General</c:formatCode>
                <c:ptCount val="12"/>
                <c:pt idx="0">
                  <c:v>318.75</c:v>
                </c:pt>
                <c:pt idx="1">
                  <c:v>293.70166666666665</c:v>
                </c:pt>
                <c:pt idx="2">
                  <c:v>300.35953488372093</c:v>
                </c:pt>
                <c:pt idx="3">
                  <c:v>302.88692307692315</c:v>
                </c:pt>
                <c:pt idx="4">
                  <c:v>299.09530201342272</c:v>
                </c:pt>
                <c:pt idx="5">
                  <c:v>310.2473333333333</c:v>
                </c:pt>
                <c:pt idx="6">
                  <c:v>298.37995073891608</c:v>
                </c:pt>
                <c:pt idx="7">
                  <c:v>304.99816091954017</c:v>
                </c:pt>
                <c:pt idx="8">
                  <c:v>302.43935672514618</c:v>
                </c:pt>
                <c:pt idx="9">
                  <c:v>298.0355487804876</c:v>
                </c:pt>
                <c:pt idx="10">
                  <c:v>302.20270072992696</c:v>
                </c:pt>
                <c:pt idx="11">
                  <c:v>299.26297297297282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85-45B5-9793-202F14F51EE2}"/>
            </c:ext>
          </c:extLst>
        </c:ser>
        <c:ser>
          <c:idx val="3"/>
          <c:order val="3"/>
          <c:tx>
            <c:strRef>
              <c:f>Sheet4!$E$3:$E$5</c:f>
              <c:strCache>
                <c:ptCount val="1"/>
                <c:pt idx="0">
                  <c:v>Retail - ASP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multiLvlStrRef>
              <c:f>Sheet4!$A$6:$A$20</c:f>
              <c:multiLvlStrCache>
                <c:ptCount val="12"/>
                <c:lvl>
                  <c:pt idx="0">
                    <c:v>Sep</c:v>
                  </c:pt>
                  <c:pt idx="1">
                    <c:v>Oct</c:v>
                  </c:pt>
                  <c:pt idx="2">
                    <c:v>Nov</c:v>
                  </c:pt>
                  <c:pt idx="3">
                    <c:v>Dec</c:v>
                  </c:pt>
                  <c:pt idx="4">
                    <c:v>Jan</c:v>
                  </c:pt>
                  <c:pt idx="5">
                    <c:v>Feb</c:v>
                  </c:pt>
                  <c:pt idx="6">
                    <c:v>Mar</c:v>
                  </c:pt>
                  <c:pt idx="7">
                    <c:v>Apr</c:v>
                  </c:pt>
                  <c:pt idx="8">
                    <c:v>May</c:v>
                  </c:pt>
                  <c:pt idx="9">
                    <c:v>Jun</c:v>
                  </c:pt>
                  <c:pt idx="10">
                    <c:v>Jul</c:v>
                  </c:pt>
                  <c:pt idx="11">
                    <c:v>Aug</c:v>
                  </c:pt>
                </c:lvl>
                <c:lvl>
                  <c:pt idx="0">
                    <c:v>2017</c:v>
                  </c:pt>
                  <c:pt idx="4">
                    <c:v>2018</c:v>
                  </c:pt>
                </c:lvl>
              </c:multiLvlStrCache>
            </c:multiLvlStrRef>
          </c:cat>
          <c:val>
            <c:numRef>
              <c:f>Sheet4!$E$6:$E$20</c:f>
              <c:numCache>
                <c:formatCode>General</c:formatCode>
                <c:ptCount val="12"/>
                <c:pt idx="0">
                  <c:v>259</c:v>
                </c:pt>
                <c:pt idx="1">
                  <c:v>264</c:v>
                </c:pt>
                <c:pt idx="2">
                  <c:v>259</c:v>
                </c:pt>
                <c:pt idx="3">
                  <c:v>272.2</c:v>
                </c:pt>
                <c:pt idx="4">
                  <c:v>273.66666666666669</c:v>
                </c:pt>
                <c:pt idx="5">
                  <c:v>263.76470588235293</c:v>
                </c:pt>
                <c:pt idx="6">
                  <c:v>272.18376811594192</c:v>
                </c:pt>
                <c:pt idx="7">
                  <c:v>265.38737704918026</c:v>
                </c:pt>
                <c:pt idx="8">
                  <c:v>258.32639344262287</c:v>
                </c:pt>
                <c:pt idx="9">
                  <c:v>274.56999999999994</c:v>
                </c:pt>
                <c:pt idx="10">
                  <c:v>252.03047619047615</c:v>
                </c:pt>
                <c:pt idx="11">
                  <c:v>255.33449999999993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685-45B5-9793-202F14F51E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0835488"/>
        <c:axId val="600835160"/>
      </c:lineChart>
      <c:valAx>
        <c:axId val="8004227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0421760"/>
        <c:crosses val="autoZero"/>
        <c:crossBetween val="between"/>
      </c:valAx>
      <c:catAx>
        <c:axId val="8004217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0422744"/>
        <c:crosses val="autoZero"/>
        <c:auto val="1"/>
        <c:lblAlgn val="ctr"/>
        <c:lblOffset val="100"/>
        <c:noMultiLvlLbl val="0"/>
      </c:catAx>
      <c:valAx>
        <c:axId val="600835160"/>
        <c:scaling>
          <c:orientation val="minMax"/>
        </c:scaling>
        <c:delete val="0"/>
        <c:axPos val="r"/>
        <c:numFmt formatCode="&quot;$&quot;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835488"/>
        <c:crosses val="max"/>
        <c:crossBetween val="between"/>
      </c:valAx>
      <c:catAx>
        <c:axId val="6008354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008351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tx1"/>
                </a:solidFill>
              </a:rPr>
              <a:t>KBL Business Mix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79-4EC1-BB07-66DBA05923F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79-4EC1-BB07-66DBA05923F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Sheet2!$F$1789:$F$1790</c:f>
              <c:strCache>
                <c:ptCount val="2"/>
                <c:pt idx="0">
                  <c:v>Non-Retail</c:v>
                </c:pt>
                <c:pt idx="1">
                  <c:v>Retail</c:v>
                </c:pt>
              </c:strCache>
            </c:strRef>
          </c:cat>
          <c:val>
            <c:numRef>
              <c:f>Sheet2!$G$1789:$G$1790</c:f>
              <c:numCache>
                <c:formatCode>0%</c:formatCode>
                <c:ptCount val="2"/>
                <c:pt idx="0">
                  <c:v>0.46946178799400051</c:v>
                </c:pt>
                <c:pt idx="1">
                  <c:v>0.53053821200599949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79-4EC1-BB07-66DBA05923FF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Retail</a:t>
            </a:r>
            <a:r>
              <a:rPr lang="en-US" baseline="0"/>
              <a:t>-KBL Sales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2"/>
          <c:order val="2"/>
          <c:tx>
            <c:strRef>
              <c:f>'Fixture Eater'!$B$43</c:f>
              <c:strCache>
                <c:ptCount val="1"/>
                <c:pt idx="0">
                  <c:v>KBL Units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'Fixture Eater'!$C$40:$I$40</c:f>
              <c:strCache>
                <c:ptCount val="7"/>
                <c:pt idx="0">
                  <c:v>F18</c:v>
                </c:pt>
                <c:pt idx="1">
                  <c:v>F19</c:v>
                </c:pt>
                <c:pt idx="2">
                  <c:v>F20</c:v>
                </c:pt>
                <c:pt idx="3">
                  <c:v>F21</c:v>
                </c:pt>
                <c:pt idx="4">
                  <c:v>F22</c:v>
                </c:pt>
                <c:pt idx="5">
                  <c:v>F23</c:v>
                </c:pt>
                <c:pt idx="6">
                  <c:v>F24</c:v>
                </c:pt>
              </c:strCache>
            </c:strRef>
          </c:cat>
          <c:val>
            <c:numRef>
              <c:f>'Fixture Eater'!$C$43:$I$43</c:f>
              <c:numCache>
                <c:formatCode>0</c:formatCode>
                <c:ptCount val="7"/>
                <c:pt idx="0" formatCode="General">
                  <c:v>79952</c:v>
                </c:pt>
                <c:pt idx="1">
                  <c:v>94343</c:v>
                </c:pt>
                <c:pt idx="2">
                  <c:v>111324.73999999999</c:v>
                </c:pt>
                <c:pt idx="3">
                  <c:v>113663.19319999998</c:v>
                </c:pt>
                <c:pt idx="4">
                  <c:v>91937.567975999977</c:v>
                </c:pt>
                <c:pt idx="5">
                  <c:v>101996.33021167996</c:v>
                </c:pt>
                <c:pt idx="6">
                  <c:v>112000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48-4726-86E9-5EF378B8718E}"/>
            </c:ext>
          </c:extLst>
        </c:ser>
        <c:ser>
          <c:idx val="3"/>
          <c:order val="3"/>
          <c:tx>
            <c:strRef>
              <c:f>'Fixture Eater'!$B$44</c:f>
              <c:strCache>
                <c:ptCount val="1"/>
                <c:pt idx="0">
                  <c:v>Retail Units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'Fixture Eater'!$C$40:$I$40</c:f>
              <c:strCache>
                <c:ptCount val="7"/>
                <c:pt idx="0">
                  <c:v>F18</c:v>
                </c:pt>
                <c:pt idx="1">
                  <c:v>F19</c:v>
                </c:pt>
                <c:pt idx="2">
                  <c:v>F20</c:v>
                </c:pt>
                <c:pt idx="3">
                  <c:v>F21</c:v>
                </c:pt>
                <c:pt idx="4">
                  <c:v>F22</c:v>
                </c:pt>
                <c:pt idx="5">
                  <c:v>F23</c:v>
                </c:pt>
                <c:pt idx="6">
                  <c:v>F24</c:v>
                </c:pt>
              </c:strCache>
            </c:strRef>
          </c:cat>
          <c:val>
            <c:numRef>
              <c:f>'Fixture Eater'!$C$44:$I$44</c:f>
              <c:numCache>
                <c:formatCode>General</c:formatCode>
                <c:ptCount val="7"/>
                <c:pt idx="2" formatCode="0">
                  <c:v>31340</c:v>
                </c:pt>
                <c:pt idx="3" formatCode="0">
                  <c:v>46248.43</c:v>
                </c:pt>
                <c:pt idx="4" formatCode="0">
                  <c:v>69506.75</c:v>
                </c:pt>
                <c:pt idx="5" formatCode="0">
                  <c:v>74708.200000000012</c:v>
                </c:pt>
                <c:pt idx="6" formatCode="0">
                  <c:v>83673.183999999994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48-4726-86E9-5EF378B871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466848104"/>
        <c:axId val="466850400"/>
      </c:barChart>
      <c:lineChart>
        <c:grouping val="standard"/>
        <c:varyColors val="0"/>
        <c:ser>
          <c:idx val="0"/>
          <c:order val="0"/>
          <c:tx>
            <c:strRef>
              <c:f>'Fixture Eater'!$B$41</c:f>
              <c:strCache>
                <c:ptCount val="1"/>
                <c:pt idx="0">
                  <c:v>KBL Revenue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'Fixture Eater'!$C$40:$I$40</c:f>
              <c:strCache>
                <c:ptCount val="7"/>
                <c:pt idx="0">
                  <c:v>F18</c:v>
                </c:pt>
                <c:pt idx="1">
                  <c:v>F19</c:v>
                </c:pt>
                <c:pt idx="2">
                  <c:v>F20</c:v>
                </c:pt>
                <c:pt idx="3">
                  <c:v>F21</c:v>
                </c:pt>
                <c:pt idx="4">
                  <c:v>F22</c:v>
                </c:pt>
                <c:pt idx="5">
                  <c:v>F23</c:v>
                </c:pt>
                <c:pt idx="6">
                  <c:v>F24</c:v>
                </c:pt>
              </c:strCache>
            </c:strRef>
          </c:cat>
          <c:val>
            <c:numRef>
              <c:f>'Fixture Eater'!$C$41:$I$41</c:f>
              <c:numCache>
                <c:formatCode>_("$"* #,##0.0_);_("$"* \(#,##0.0\);_("$"* "-"??_);_(@_)</c:formatCode>
                <c:ptCount val="7"/>
                <c:pt idx="0">
                  <c:v>23.1</c:v>
                </c:pt>
                <c:pt idx="1">
                  <c:v>27</c:v>
                </c:pt>
                <c:pt idx="2">
                  <c:v>32</c:v>
                </c:pt>
                <c:pt idx="3">
                  <c:v>32.9</c:v>
                </c:pt>
                <c:pt idx="4">
                  <c:v>26.6</c:v>
                </c:pt>
                <c:pt idx="5">
                  <c:v>29</c:v>
                </c:pt>
                <c:pt idx="6">
                  <c:v>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B48-4726-86E9-5EF378B8718E}"/>
            </c:ext>
          </c:extLst>
        </c:ser>
        <c:ser>
          <c:idx val="1"/>
          <c:order val="1"/>
          <c:tx>
            <c:strRef>
              <c:f>'Fixture Eater'!$B$42</c:f>
              <c:strCache>
                <c:ptCount val="1"/>
                <c:pt idx="0">
                  <c:v>Retail Revenue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'Fixture Eater'!$C$40:$I$40</c:f>
              <c:strCache>
                <c:ptCount val="7"/>
                <c:pt idx="0">
                  <c:v>F18</c:v>
                </c:pt>
                <c:pt idx="1">
                  <c:v>F19</c:v>
                </c:pt>
                <c:pt idx="2">
                  <c:v>F20</c:v>
                </c:pt>
                <c:pt idx="3">
                  <c:v>F21</c:v>
                </c:pt>
                <c:pt idx="4">
                  <c:v>F22</c:v>
                </c:pt>
                <c:pt idx="5">
                  <c:v>F23</c:v>
                </c:pt>
                <c:pt idx="6">
                  <c:v>F24</c:v>
                </c:pt>
              </c:strCache>
            </c:strRef>
          </c:cat>
          <c:val>
            <c:numRef>
              <c:f>'Fixture Eater'!$C$42:$I$42</c:f>
              <c:numCache>
                <c:formatCode>General</c:formatCode>
                <c:ptCount val="7"/>
                <c:pt idx="2" formatCode="_(&quot;$&quot;* #,##0.0_);_(&quot;$&quot;* \(#,##0.0\);_(&quot;$&quot;* &quot;-&quot;??_);_(@_)">
                  <c:v>9</c:v>
                </c:pt>
                <c:pt idx="3" formatCode="_(&quot;$&quot;* #,##0.0_);_(&quot;$&quot;* \(#,##0.0\);_(&quot;$&quot;* &quot;-&quot;??_);_(@_)">
                  <c:v>13.4</c:v>
                </c:pt>
                <c:pt idx="4" formatCode="_(&quot;$&quot;* #,##0.0_);_(&quot;$&quot;* \(#,##0.0\);_(&quot;$&quot;* &quot;-&quot;??_);_(@_)">
                  <c:v>20.100000000000001</c:v>
                </c:pt>
                <c:pt idx="5" formatCode="_(&quot;$&quot;* #,##0.0_);_(&quot;$&quot;* \(#,##0.0\);_(&quot;$&quot;* &quot;-&quot;??_);_(@_)">
                  <c:v>21.6</c:v>
                </c:pt>
                <c:pt idx="6" formatCode="_(&quot;$&quot;* #,##0.0_);_(&quot;$&quot;* \(#,##0.0\);_(&quot;$&quot;* &quot;-&quot;??_);_(@_)">
                  <c:v>24.2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B48-4726-86E9-5EF378B871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4703488"/>
        <c:axId val="474704144"/>
      </c:lineChart>
      <c:catAx>
        <c:axId val="466848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850400"/>
        <c:crosses val="autoZero"/>
        <c:auto val="1"/>
        <c:lblAlgn val="ctr"/>
        <c:lblOffset val="100"/>
        <c:noMultiLvlLbl val="0"/>
      </c:catAx>
      <c:valAx>
        <c:axId val="466850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848104"/>
        <c:crosses val="autoZero"/>
        <c:crossBetween val="between"/>
      </c:valAx>
      <c:valAx>
        <c:axId val="474704144"/>
        <c:scaling>
          <c:orientation val="minMax"/>
        </c:scaling>
        <c:delete val="0"/>
        <c:axPos val="r"/>
        <c:numFmt formatCode="_(&quot;$&quot;* #,##0.0_);_(&quot;$&quot;* \(#,##0.0\);_(&quot;$&quot;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703488"/>
        <c:crosses val="max"/>
        <c:crossBetween val="between"/>
      </c:valAx>
      <c:catAx>
        <c:axId val="4747034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747041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B57B78B-0C5F-4424-9626-96067E7046DF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44B3812-7E8A-40E2-A812-262EBC9B79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525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0BD5B13-04FC-4EB8-B650-88C6695F81DE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DCE125D-C6EC-4A34-A2C4-EF19D6C237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193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538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074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612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149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7686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223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6760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6298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-half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8326" y="1473543"/>
            <a:ext cx="838199" cy="1719382"/>
          </a:xfrm>
          <a:prstGeom prst="rect">
            <a:avLst/>
          </a:prstGeom>
        </p:spPr>
      </p:pic>
      <p:pic>
        <p:nvPicPr>
          <p:cNvPr id="8" name="Picture 7" descr="new-logo-whit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447800" y="2075244"/>
            <a:ext cx="2026097" cy="443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3733800" y="1962150"/>
            <a:ext cx="0" cy="6858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4B02BB2-162B-4F66-904C-7118E305BA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24" y="1393973"/>
            <a:ext cx="978476" cy="23511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1FA24E-7155-42A3-85A8-C76A276B263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077" y="2314084"/>
            <a:ext cx="2081284" cy="4545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757955-C88F-4C76-92C5-42A187B34AE1}"/>
              </a:ext>
            </a:extLst>
          </p:cNvPr>
          <p:cNvSpPr/>
          <p:nvPr userDrawn="1"/>
        </p:nvSpPr>
        <p:spPr>
          <a:xfrm>
            <a:off x="0" y="440055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91920C-CC07-40A3-9E3A-F364E3CA7D5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35088" cy="5004664"/>
          </a:xfrm>
          <a:prstGeom prst="rect">
            <a:avLst/>
          </a:prstGeom>
        </p:spPr>
      </p:pic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F9B4DC7A-65E0-4447-8A6D-1696A9E59A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33800" y="3486150"/>
            <a:ext cx="4177435" cy="5369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3E7F7A48-93F4-4120-A5A8-40F10C083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33800" y="3877539"/>
            <a:ext cx="4177435" cy="5369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| 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42949"/>
            <a:ext cx="5486400" cy="28027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89626" indent="0">
              <a:buNone/>
              <a:defRPr sz="2400"/>
            </a:lvl2pPr>
            <a:lvl3pPr marL="779252" indent="0">
              <a:buNone/>
              <a:defRPr sz="2000"/>
            </a:lvl3pPr>
            <a:lvl4pPr marL="1168878" indent="0">
              <a:buNone/>
              <a:defRPr sz="1700"/>
            </a:lvl4pPr>
            <a:lvl5pPr marL="1558503" indent="0">
              <a:buNone/>
              <a:defRPr sz="1700"/>
            </a:lvl5pPr>
            <a:lvl6pPr marL="1948129" indent="0">
              <a:buNone/>
              <a:defRPr sz="1700"/>
            </a:lvl6pPr>
            <a:lvl7pPr marL="2337755" indent="0">
              <a:buNone/>
              <a:defRPr sz="1700"/>
            </a:lvl7pPr>
            <a:lvl8pPr marL="2727381" indent="0">
              <a:buNone/>
              <a:defRPr sz="1700"/>
            </a:lvl8pPr>
            <a:lvl9pPr marL="3117007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025503"/>
            <a:ext cx="5486400" cy="3750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28600" y="209550"/>
            <a:ext cx="8153400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 with caption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7E072-84CE-4541-9F8B-376411DA54F5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-half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0800000">
            <a:off x="8693226" y="3714750"/>
            <a:ext cx="457198" cy="9378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6200" y="4794741"/>
            <a:ext cx="3619841" cy="215409"/>
          </a:xfrm>
          <a:prstGeom prst="rect">
            <a:avLst/>
          </a:prstGeom>
          <a:noFill/>
        </p:spPr>
        <p:txBody>
          <a:bodyPr wrap="none" lIns="91410" tIns="45703" rIns="91410" bIns="45703" rtlCol="0">
            <a:spAutoFit/>
          </a:bodyPr>
          <a:lstStyle/>
          <a:p>
            <a:r>
              <a:rPr lang="en-US" sz="800" b="0" dirty="0">
                <a:solidFill>
                  <a:schemeClr val="bg1"/>
                </a:solidFill>
                <a:cs typeface="Roboto Light"/>
              </a:rPr>
              <a:t>CREE CONFIDENTIAL AND PROPRIETARY </a:t>
            </a:r>
            <a:r>
              <a:rPr lang="en-US" sz="600" b="0" dirty="0">
                <a:solidFill>
                  <a:schemeClr val="bg1"/>
                </a:solidFill>
                <a:cs typeface="Roboto Light"/>
              </a:rPr>
              <a:t>::</a:t>
            </a:r>
            <a:r>
              <a:rPr lang="en-US" sz="600" b="0" baseline="0" dirty="0">
                <a:solidFill>
                  <a:schemeClr val="bg1"/>
                </a:solidFill>
                <a:cs typeface="Roboto Light"/>
              </a:rPr>
              <a:t> </a:t>
            </a:r>
            <a:r>
              <a:rPr lang="en-US" sz="6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2017 Cree,</a:t>
            </a:r>
            <a:r>
              <a:rPr lang="en-US" sz="600" b="0" i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Inc. All rights reserved</a:t>
            </a:r>
            <a:r>
              <a:rPr lang="en-US" sz="600" b="0" dirty="0">
                <a:solidFill>
                  <a:schemeClr val="bg1"/>
                </a:solidFill>
                <a:cs typeface="Roboto Light"/>
              </a:rPr>
              <a:t> </a:t>
            </a:r>
          </a:p>
        </p:txBody>
      </p:sp>
      <p:pic>
        <p:nvPicPr>
          <p:cNvPr id="8" name="Picture 7" descr="new-logo-whit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429822" y="4067759"/>
            <a:ext cx="1102120" cy="2412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5B36EC-F4FF-4C91-B0D2-219969B44ED4}"/>
              </a:ext>
            </a:extLst>
          </p:cNvPr>
          <p:cNvSpPr/>
          <p:nvPr userDrawn="1"/>
        </p:nvSpPr>
        <p:spPr>
          <a:xfrm>
            <a:off x="0" y="440055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B1ADE6-84FC-4EF2-A124-CF8B0F84B7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183" y="2066825"/>
            <a:ext cx="2004329" cy="4409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BBE7EB-D79B-4EB4-B2D8-4FDE0FFE3695}"/>
              </a:ext>
            </a:extLst>
          </p:cNvPr>
          <p:cNvSpPr/>
          <p:nvPr userDrawn="1"/>
        </p:nvSpPr>
        <p:spPr>
          <a:xfrm>
            <a:off x="0" y="5009902"/>
            <a:ext cx="9144000" cy="133598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en-US" sz="1125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609600" y="2114550"/>
            <a:ext cx="4191000" cy="533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baseline="0">
                <a:solidFill>
                  <a:srgbClr val="FFFFFF"/>
                </a:solidFill>
              </a:defRPr>
            </a:lvl1pPr>
          </a:lstStyle>
          <a:p>
            <a:pPr marL="0" marR="0" lvl="0" indent="0" algn="l" defTabSz="7792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DIVIDER SLIDE EXAMPLE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3E1023-9FC4-4AFA-8B9B-0E9CD6333A79}"/>
              </a:ext>
            </a:extLst>
          </p:cNvPr>
          <p:cNvSpPr/>
          <p:nvPr userDrawn="1"/>
        </p:nvSpPr>
        <p:spPr>
          <a:xfrm>
            <a:off x="7772400" y="4201819"/>
            <a:ext cx="1371600" cy="841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FD53A1-4D40-44E2-A0E6-58D77E6B90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2246" y="2310492"/>
            <a:ext cx="228600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F7D906-D3C8-4FA0-B1D5-A885D8245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3376" y="4201819"/>
            <a:ext cx="420624" cy="841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761266-08E8-4A46-AD41-3733BD865C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66539"/>
            <a:ext cx="830031" cy="34735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ACF567-1F19-4B0B-A632-42665F1E62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017" y="2147208"/>
            <a:ext cx="5029200" cy="5007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cap="none" baseline="0">
                <a:solidFill>
                  <a:srgbClr val="005598"/>
                </a:solidFill>
              </a:defRPr>
            </a:lvl1pPr>
            <a:lvl2pPr marL="389616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6AAB7-5104-4B63-8979-782B1542D955}"/>
              </a:ext>
            </a:extLst>
          </p:cNvPr>
          <p:cNvSpPr txBox="1"/>
          <p:nvPr userDrawn="1"/>
        </p:nvSpPr>
        <p:spPr>
          <a:xfrm>
            <a:off x="-76200" y="4857751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95707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G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757955-C88F-4C76-92C5-42A187B34AE1}"/>
              </a:ext>
            </a:extLst>
          </p:cNvPr>
          <p:cNvSpPr/>
          <p:nvPr userDrawn="1"/>
        </p:nvSpPr>
        <p:spPr>
          <a:xfrm>
            <a:off x="0" y="440055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69218" cy="5143500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3733800" y="1962150"/>
            <a:ext cx="0" cy="6858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4B02BB2-162B-4F66-904C-7118E305BA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24" y="1393973"/>
            <a:ext cx="978476" cy="23511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1FA24E-7155-42A3-85A8-C76A276B26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077" y="2314084"/>
            <a:ext cx="2081284" cy="4545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E0A6D5-94E5-4CD9-91DF-3E81A5DB8CF9}"/>
              </a:ext>
            </a:extLst>
          </p:cNvPr>
          <p:cNvSpPr/>
          <p:nvPr userDrawn="1"/>
        </p:nvSpPr>
        <p:spPr>
          <a:xfrm>
            <a:off x="1" y="5109210"/>
            <a:ext cx="9143999" cy="34290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FC3D9D29-F0E8-4868-8CAF-9A5565440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33800" y="3486150"/>
            <a:ext cx="4177435" cy="5369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A7E2EC4-DFE6-4B63-AF64-2CF7E7F099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33800" y="3877539"/>
            <a:ext cx="4177435" cy="5369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3307539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209550"/>
            <a:ext cx="8153400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416A7-7582-4454-B3D0-016ED2F81791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609600" y="2114550"/>
            <a:ext cx="4191000" cy="533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baseline="0">
                <a:solidFill>
                  <a:srgbClr val="FFFFFF"/>
                </a:solidFill>
              </a:defRPr>
            </a:lvl1pPr>
          </a:lstStyle>
          <a:p>
            <a:pPr marL="0" marR="0" lvl="0" indent="0" algn="l" defTabSz="7792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DIVIDER SLIDE EXAMPLE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3E1023-9FC4-4AFA-8B9B-0E9CD6333A79}"/>
              </a:ext>
            </a:extLst>
          </p:cNvPr>
          <p:cNvSpPr/>
          <p:nvPr userDrawn="1"/>
        </p:nvSpPr>
        <p:spPr>
          <a:xfrm>
            <a:off x="7772400" y="4201819"/>
            <a:ext cx="1371600" cy="841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FD53A1-4D40-44E2-A0E6-58D77E6B90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2246" y="2310492"/>
            <a:ext cx="228600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F7D906-D3C8-4FA0-B1D5-A885D8245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3376" y="4201819"/>
            <a:ext cx="420624" cy="841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761266-08E8-4A46-AD41-3733BD865C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66538"/>
            <a:ext cx="830031" cy="34735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ACF567-1F19-4B0B-A632-42665F1E62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017" y="2147208"/>
            <a:ext cx="5029200" cy="5007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cap="none" baseline="0">
                <a:solidFill>
                  <a:srgbClr val="005598"/>
                </a:solidFill>
              </a:defRPr>
            </a:lvl1pPr>
            <a:lvl2pPr marL="389626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6AAB7-5104-4B63-8979-782B1542D955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971550"/>
            <a:ext cx="3695700" cy="33944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71550"/>
            <a:ext cx="3886200" cy="33944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8600" y="209550"/>
            <a:ext cx="8153400" cy="384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 text boxes | graphics or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B0261-08FB-4E6A-8C51-83D6D6CB22E7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971550"/>
            <a:ext cx="3543300" cy="15239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1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953000" y="971550"/>
            <a:ext cx="3581400" cy="15239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marL="292219" lvl="0" indent="-292219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95300" y="2876551"/>
            <a:ext cx="3543300" cy="15239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953000" y="2876550"/>
            <a:ext cx="3581400" cy="15239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228600" y="209550"/>
            <a:ext cx="8153400" cy="3809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with four content areas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41E06-040C-4B41-B9CC-1E4B0C32CCA4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209550"/>
            <a:ext cx="8153400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Comparison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971550"/>
            <a:ext cx="4040188" cy="47982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rgbClr val="FFFFFF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554956"/>
            <a:ext cx="4040188" cy="296346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14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marL="292219" lvl="0" indent="-292219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dirty="0"/>
              <a:t>Click to add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971550"/>
            <a:ext cx="4041775" cy="47982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800" b="1" baseline="0">
                <a:solidFill>
                  <a:srgbClr val="FFFFFF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6" y="1554956"/>
            <a:ext cx="4041775" cy="296346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1" baseline="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D7633-F6F8-4C4A-B8EA-046314B197AD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28600" y="209550"/>
            <a:ext cx="8153400" cy="384175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 only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43F47-3A17-4815-B5CA-CB8A13ED65A3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1" y="1000126"/>
            <a:ext cx="5111750" cy="351829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000126"/>
            <a:ext cx="3008313" cy="35182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228600" y="209550"/>
            <a:ext cx="8153400" cy="384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with caption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BFBDE-E9E4-4A52-8B24-F987522924E0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-logo-white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77200" y="4949958"/>
            <a:ext cx="685800" cy="1501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E0A6D5-94E5-4CD9-91DF-3E81A5DB8CF9}"/>
              </a:ext>
            </a:extLst>
          </p:cNvPr>
          <p:cNvSpPr/>
          <p:nvPr userDrawn="1"/>
        </p:nvSpPr>
        <p:spPr>
          <a:xfrm>
            <a:off x="1" y="5109210"/>
            <a:ext cx="9143999" cy="34290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BAB042-1D99-4574-ABBC-654587E333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576" y="4540758"/>
            <a:ext cx="1106424" cy="4693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44AD4E-53A8-4549-BC73-E9751C972DC3}"/>
              </a:ext>
            </a:extLst>
          </p:cNvPr>
          <p:cNvSpPr txBox="1"/>
          <p:nvPr userDrawn="1"/>
        </p:nvSpPr>
        <p:spPr>
          <a:xfrm>
            <a:off x="2780959" y="4870941"/>
            <a:ext cx="3618238" cy="215409"/>
          </a:xfrm>
          <a:prstGeom prst="rect">
            <a:avLst/>
          </a:prstGeom>
          <a:noFill/>
        </p:spPr>
        <p:txBody>
          <a:bodyPr wrap="none" lIns="91410" tIns="45703" rIns="91410" bIns="45703" rtlCol="0">
            <a:spAutoFit/>
          </a:bodyPr>
          <a:lstStyle/>
          <a:p>
            <a:r>
              <a:rPr lang="en-US" sz="800" b="0" dirty="0">
                <a:solidFill>
                  <a:srgbClr val="797979"/>
                </a:solidFill>
                <a:cs typeface="Roboto Light"/>
              </a:rPr>
              <a:t>CREE CONFIDENTIAL AND PROPRIETARY </a:t>
            </a:r>
            <a:r>
              <a:rPr lang="en-US" sz="600" b="0" dirty="0">
                <a:solidFill>
                  <a:srgbClr val="797979"/>
                </a:solidFill>
                <a:cs typeface="Roboto Light"/>
              </a:rPr>
              <a:t>| </a:t>
            </a:r>
            <a:r>
              <a:rPr lang="en-US" sz="600" b="0" baseline="0" dirty="0">
                <a:solidFill>
                  <a:srgbClr val="797979"/>
                </a:solidFill>
                <a:cs typeface="Roboto Light"/>
              </a:rPr>
              <a:t> </a:t>
            </a:r>
            <a:r>
              <a:rPr lang="en-US" sz="600" b="0" i="0" kern="1200" dirty="0">
                <a:solidFill>
                  <a:srgbClr val="797979"/>
                </a:solidFill>
                <a:latin typeface="+mn-lt"/>
                <a:ea typeface="+mn-ea"/>
                <a:cs typeface="+mn-cs"/>
              </a:rPr>
              <a:t>© 2018 Cree,</a:t>
            </a:r>
            <a:r>
              <a:rPr lang="en-US" sz="600" b="0" i="0" kern="1200" baseline="0" dirty="0">
                <a:solidFill>
                  <a:srgbClr val="797979"/>
                </a:solidFill>
                <a:latin typeface="+mn-lt"/>
                <a:ea typeface="+mn-ea"/>
                <a:cs typeface="+mn-cs"/>
              </a:rPr>
              <a:t> Inc. All rights reserved</a:t>
            </a:r>
            <a:r>
              <a:rPr lang="en-US" sz="600" b="0" dirty="0">
                <a:solidFill>
                  <a:srgbClr val="797979"/>
                </a:solidFill>
                <a:cs typeface="Roboto Light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8" r:id="rId2"/>
    <p:sldLayoutId id="2147483674" r:id="rId3"/>
    <p:sldLayoutId id="2147483686" r:id="rId4"/>
    <p:sldLayoutId id="2147483676" r:id="rId5"/>
    <p:sldLayoutId id="2147483684" r:id="rId6"/>
    <p:sldLayoutId id="2147483677" r:id="rId7"/>
    <p:sldLayoutId id="2147483678" r:id="rId8"/>
    <p:sldLayoutId id="2147483680" r:id="rId9"/>
    <p:sldLayoutId id="2147483681" r:id="rId10"/>
    <p:sldLayoutId id="2147483687" r:id="rId11"/>
    <p:sldLayoutId id="2147483689" r:id="rId12"/>
  </p:sldLayoutIdLst>
  <p:hf hdr="0" dt="0"/>
  <p:txStyles>
    <p:titleStyle>
      <a:lvl1pPr algn="l" defTabSz="779252" rtl="0" eaLnBrk="1" latinLnBrk="0" hangingPunct="1"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219" indent="-292219" algn="l" defTabSz="7792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33142" indent="-243516" algn="l" defTabSz="77925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4065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90" indent="-194813" algn="l" defTabSz="779252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3316" indent="-194813" algn="l" defTabSz="779252" rtl="0" eaLnBrk="1" latinLnBrk="0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L84@60K%20hrs%20@%2055C" TargetMode="External"/><Relationship Id="rId2" Type="http://schemas.openxmlformats.org/officeDocument/2006/relationships/hyperlink" Target="mailto:L84@60,000hours(55&#176;C)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18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microsoft.com/office/2007/relationships/hdphoto" Target="../media/hdphoto1.wdp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1F80B-4B26-4045-9B17-A10E1FE9C9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33600" y="3257550"/>
            <a:ext cx="5777635" cy="1219200"/>
          </a:xfrm>
        </p:spPr>
        <p:txBody>
          <a:bodyPr/>
          <a:lstStyle/>
          <a:p>
            <a:r>
              <a:rPr lang="en-US" dirty="0">
                <a:solidFill>
                  <a:srgbClr val="005598"/>
                </a:solidFill>
                <a:cs typeface="Roboto Light"/>
              </a:rPr>
              <a:t>Marketing Requirements Review (MRR) Business Case for:</a:t>
            </a:r>
          </a:p>
          <a:p>
            <a:r>
              <a:rPr lang="en-US" i="1" dirty="0">
                <a:solidFill>
                  <a:srgbClr val="005598"/>
                </a:solidFill>
                <a:cs typeface="Roboto Light"/>
              </a:rPr>
              <a:t>Retail High-Bay</a:t>
            </a:r>
          </a:p>
          <a:p>
            <a:r>
              <a:rPr lang="en-US" sz="1400" dirty="0">
                <a:solidFill>
                  <a:srgbClr val="005598"/>
                </a:solidFill>
                <a:cs typeface="Roboto Light"/>
              </a:rPr>
              <a:t>Ryan Loggins | 9-11-18</a:t>
            </a:r>
            <a:endParaRPr lang="en-US" dirty="0">
              <a:solidFill>
                <a:srgbClr val="005598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24B1AA-4DC5-47D5-9B64-FAFA142F26DE}"/>
              </a:ext>
            </a:extLst>
          </p:cNvPr>
          <p:cNvSpPr txBox="1"/>
          <p:nvPr/>
        </p:nvSpPr>
        <p:spPr>
          <a:xfrm>
            <a:off x="7833360" y="4886330"/>
            <a:ext cx="1097280" cy="200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700" dirty="0">
                <a:cs typeface="Roboto Light"/>
              </a:rPr>
              <a:t>Form: QLP5.29B Rev -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34A6-595C-412D-BF31-A4495E746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82576"/>
            <a:ext cx="8153400" cy="384175"/>
          </a:xfrm>
        </p:spPr>
        <p:txBody>
          <a:bodyPr/>
          <a:lstStyle/>
          <a:p>
            <a:r>
              <a:rPr lang="en-US" dirty="0"/>
              <a:t>Retail Customer Challenges/Goals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2F99DB-AAF8-4233-BFB9-36C5C27596D5}"/>
              </a:ext>
            </a:extLst>
          </p:cNvPr>
          <p:cNvSpPr txBox="1"/>
          <p:nvPr/>
        </p:nvSpPr>
        <p:spPr>
          <a:xfrm>
            <a:off x="279670" y="846307"/>
            <a:ext cx="8368220" cy="4085708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b="1" dirty="0">
                <a:cs typeface="Roboto Light"/>
              </a:rPr>
              <a:t>Reduce Total Cost of Ownership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Energy Savings/Rebates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Maintenance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Compliance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Fixture counts</a:t>
            </a:r>
            <a:endParaRPr lang="en-US" sz="900" b="1" dirty="0">
              <a:cs typeface="Roboto Light"/>
            </a:endParaRPr>
          </a:p>
          <a:p>
            <a:pPr marL="471488" lvl="1" indent="-128588">
              <a:buFont typeface="Arial" panose="020B0604020202020204" pitchFamily="34" charset="0"/>
              <a:buChar char="•"/>
            </a:pPr>
            <a:endParaRPr lang="en-US" sz="900" b="1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b="1" dirty="0">
                <a:cs typeface="Roboto Light"/>
              </a:rPr>
              <a:t>Display merchandise in best possible way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Maintain/Enhance uniformity 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Minimize cave effect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Maintain consistent look throughout facility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Maximize vertical/horizonal foot candles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endParaRPr lang="en-US" sz="900" b="1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b="1" dirty="0">
                <a:cs typeface="Roboto Light"/>
              </a:rPr>
              <a:t>Optimize light levels by zone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Foot ware avg.  100 fc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Checkout 	80fc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Turn off strobing fixture 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b="1" dirty="0">
                <a:cs typeface="Roboto Light"/>
              </a:rPr>
              <a:t>Minimize Contractor Installation Time/Waste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Easy Wiring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Ready to go out of the box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Job Packs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b="1" dirty="0">
                <a:cs typeface="Roboto Light"/>
              </a:rPr>
              <a:t>Field Serviceable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Actionable data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Replaceable components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Minimize downtime/ # of trips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471488" lvl="1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471488" lvl="1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</p:txBody>
      </p:sp>
      <p:pic>
        <p:nvPicPr>
          <p:cNvPr id="13314" name="Picture 3" descr="593ee196-b836-4081-8d7d-66bb044bd25c@namprd08">
            <a:extLst>
              <a:ext uri="{FF2B5EF4-FFF2-40B4-BE49-F238E27FC236}">
                <a16:creationId xmlns:a16="http://schemas.microsoft.com/office/drawing/2014/main" id="{2ABC8658-52B3-4114-B6CA-342991113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094" y="846306"/>
            <a:ext cx="2358032" cy="176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2" descr="26d61f46-646e-4aa1-bb3e-5a2046b19c41@namprd08">
            <a:extLst>
              <a:ext uri="{FF2B5EF4-FFF2-40B4-BE49-F238E27FC236}">
                <a16:creationId xmlns:a16="http://schemas.microsoft.com/office/drawing/2014/main" id="{51E8E954-75DD-4F9B-B814-1E13E27FC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095" y="2687605"/>
            <a:ext cx="2358032" cy="180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115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32D89-B426-4E62-8381-DC12AFD3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Retail High-Bay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53707-B5BE-41F0-8300-E2CE3278D138}"/>
              </a:ext>
            </a:extLst>
          </p:cNvPr>
          <p:cNvSpPr txBox="1"/>
          <p:nvPr/>
        </p:nvSpPr>
        <p:spPr>
          <a:xfrm>
            <a:off x="228600" y="715288"/>
            <a:ext cx="7881938" cy="484722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r>
              <a:rPr lang="en-US" sz="900" b="1" dirty="0">
                <a:cs typeface="Roboto Light"/>
              </a:rPr>
              <a:t>Target Applications:  </a:t>
            </a:r>
            <a:r>
              <a:rPr lang="en-US" sz="900" dirty="0">
                <a:cs typeface="Roboto Light"/>
              </a:rPr>
              <a:t>Big Box Retailers, Fitness Gyms, Open Ceiling Retail, Grocery, Commercial Open Loft Space</a:t>
            </a:r>
          </a:p>
          <a:p>
            <a:endParaRPr lang="en-US" sz="900" dirty="0">
              <a:cs typeface="Roboto Light"/>
            </a:endParaRPr>
          </a:p>
          <a:p>
            <a:r>
              <a:rPr lang="en-US" sz="900" b="1" dirty="0">
                <a:cs typeface="Roboto Light"/>
              </a:rPr>
              <a:t>Target Customers:    </a:t>
            </a:r>
            <a:r>
              <a:rPr lang="en-US" sz="900" dirty="0">
                <a:cs typeface="Roboto Light"/>
              </a:rPr>
              <a:t>Dicks Sporting Goods, Harris Teeter, Costco, DSW, Total Wine, Publix, Wal-Mart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C78B5-6175-449C-BC23-434D01775CFB}"/>
              </a:ext>
            </a:extLst>
          </p:cNvPr>
          <p:cNvSpPr txBox="1"/>
          <p:nvPr/>
        </p:nvSpPr>
        <p:spPr>
          <a:xfrm>
            <a:off x="414338" y="1179274"/>
            <a:ext cx="3134738" cy="3531710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b="1" dirty="0">
                <a:cs typeface="Roboto Light"/>
              </a:rPr>
              <a:t>Cost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b="1" dirty="0">
                <a:cs typeface="Roboto Light"/>
              </a:rPr>
              <a:t>Performance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Reduce overall fixture count</a:t>
            </a:r>
          </a:p>
          <a:p>
            <a:pPr marL="814388" lvl="2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Eliminate perimeter track lighting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Eliminate shadows throughout sales floor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Uniformity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Zonal Control/Daylight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High CRI, Up-light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Make merchandise pop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Consistent Look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Battery Pack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b="1" dirty="0">
                <a:cs typeface="Roboto Light"/>
              </a:rPr>
              <a:t>Appearance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Ability to maintain somewhat traditional look</a:t>
            </a:r>
          </a:p>
          <a:p>
            <a:pPr marL="814388" lvl="2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Dramatic change not desired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Center mounted driver is sought after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Proportional size to mounting height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b="1" dirty="0">
                <a:cs typeface="Roboto Light"/>
              </a:rPr>
              <a:t>Ease of install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Easy wiring accommodations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Simplicity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Fast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b="1" dirty="0">
                <a:cs typeface="Roboto Light"/>
              </a:rPr>
              <a:t>Field Serviceable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Change out drivers, boards, optics in field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Preferably without having to benchtop</a:t>
            </a:r>
            <a:br>
              <a:rPr lang="en-US" sz="900" dirty="0">
                <a:cs typeface="Roboto Light"/>
              </a:rPr>
            </a:b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480F4-A813-4200-B497-3E588A1CEF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446" y="1366311"/>
            <a:ext cx="1698914" cy="1252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7C60EF-0B52-4A45-B458-B37ACEFCF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076" y="1366310"/>
            <a:ext cx="1698914" cy="787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2B1121-EB07-456B-BA6A-4F626B5A4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446" y="2587789"/>
            <a:ext cx="1607344" cy="1607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F7F182-68A1-4277-8C3D-7D913E59C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206" y="1366311"/>
            <a:ext cx="1763024" cy="12526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8E2DF4-2CF3-429D-8E69-6AAA17033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207" y="2701637"/>
            <a:ext cx="1763024" cy="1379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FB46F8-FDF3-4C9B-833C-52ED3CBBF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9076" y="2231465"/>
            <a:ext cx="1698914" cy="18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0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766C-6428-4F17-80F0-911AFA636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19157"/>
            <a:ext cx="8153400" cy="384175"/>
          </a:xfrm>
        </p:spPr>
        <p:txBody>
          <a:bodyPr/>
          <a:lstStyle/>
          <a:p>
            <a:r>
              <a:rPr lang="en-US" dirty="0"/>
              <a:t>Retail High-Bay- “Shoplifter”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A19DEB-D638-475A-AF21-F5B1D66488F1}"/>
              </a:ext>
            </a:extLst>
          </p:cNvPr>
          <p:cNvCxnSpPr/>
          <p:nvPr/>
        </p:nvCxnSpPr>
        <p:spPr>
          <a:xfrm>
            <a:off x="4574432" y="583660"/>
            <a:ext cx="0" cy="42971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A08D84-C821-47BD-BDE9-F535371D5889}"/>
              </a:ext>
            </a:extLst>
          </p:cNvPr>
          <p:cNvSpPr txBox="1"/>
          <p:nvPr/>
        </p:nvSpPr>
        <p:spPr>
          <a:xfrm>
            <a:off x="228600" y="2119182"/>
            <a:ext cx="4178030" cy="1292627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defTabSz="779054">
              <a:spcAft>
                <a:spcPts val="1200"/>
              </a:spcAft>
            </a:pPr>
            <a:r>
              <a:rPr lang="en-US" sz="1200" b="1" dirty="0">
                <a:solidFill>
                  <a:srgbClr val="2C2C2C"/>
                </a:solidFill>
                <a:latin typeface="Arial"/>
              </a:rPr>
              <a:t>Project Market Drivers:</a:t>
            </a:r>
          </a:p>
          <a:p>
            <a:pPr marL="171446" indent="-171446" defTabSz="779054">
              <a:spcAft>
                <a:spcPts val="1200"/>
              </a:spcAft>
              <a:buBlip>
                <a:blip r:embed="rId2"/>
              </a:buBlip>
            </a:pPr>
            <a:r>
              <a:rPr lang="en-US" sz="1200" dirty="0">
                <a:solidFill>
                  <a:srgbClr val="2C2C2C"/>
                </a:solidFill>
                <a:latin typeface="Arial"/>
              </a:rPr>
              <a:t>Target Market / Customer: Retail</a:t>
            </a:r>
          </a:p>
          <a:p>
            <a:pPr marL="171446" indent="-171446" defTabSz="779054">
              <a:spcAft>
                <a:spcPts val="1200"/>
              </a:spcAft>
              <a:buBlip>
                <a:blip r:embed="rId2"/>
              </a:buBlip>
            </a:pPr>
            <a:r>
              <a:rPr lang="en-US" sz="1200" dirty="0">
                <a:solidFill>
                  <a:srgbClr val="2C2C2C"/>
                </a:solidFill>
                <a:latin typeface="Arial"/>
              </a:rPr>
              <a:t>Target Application: Conditioned-Semi Conditioned Space</a:t>
            </a:r>
          </a:p>
          <a:p>
            <a:pPr marL="171446" indent="-171446" defTabSz="779054">
              <a:spcAft>
                <a:spcPts val="1200"/>
              </a:spcAft>
              <a:buBlip>
                <a:blip r:embed="rId2"/>
              </a:buBlip>
            </a:pPr>
            <a:r>
              <a:rPr lang="en-US" sz="1200" dirty="0">
                <a:solidFill>
                  <a:srgbClr val="2C2C2C"/>
                </a:solidFill>
                <a:latin typeface="Arial"/>
              </a:rPr>
              <a:t>Sales Channel Focus: National Accounts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31CF0E-36C0-4F8C-9D00-3F78AB0923CA}"/>
              </a:ext>
            </a:extLst>
          </p:cNvPr>
          <p:cNvSpPr txBox="1"/>
          <p:nvPr/>
        </p:nvSpPr>
        <p:spPr>
          <a:xfrm>
            <a:off x="4786010" y="2298741"/>
            <a:ext cx="4178030" cy="2485261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defTabSz="779054">
              <a:spcAft>
                <a:spcPts val="1200"/>
              </a:spcAft>
            </a:pPr>
            <a:r>
              <a:rPr lang="en-US" sz="1200" b="1" dirty="0">
                <a:solidFill>
                  <a:srgbClr val="2C2C2C"/>
                </a:solidFill>
                <a:latin typeface="Arial"/>
              </a:rPr>
              <a:t>Key Product Features:</a:t>
            </a:r>
          </a:p>
          <a:p>
            <a:pPr marL="171446" indent="-171446" defTabSz="779054">
              <a:spcAft>
                <a:spcPts val="1200"/>
              </a:spcAft>
              <a:buBlip>
                <a:blip r:embed="rId2"/>
              </a:buBlip>
            </a:pPr>
            <a:r>
              <a:rPr lang="en-US" sz="1050" dirty="0">
                <a:solidFill>
                  <a:srgbClr val="2C2C2C"/>
                </a:solidFill>
                <a:latin typeface="Arial"/>
              </a:rPr>
              <a:t>12L, 18L, 24L, 30L, 35L</a:t>
            </a:r>
          </a:p>
          <a:p>
            <a:pPr marL="171446" indent="-171446" defTabSz="779054">
              <a:spcAft>
                <a:spcPts val="1200"/>
              </a:spcAft>
              <a:buBlip>
                <a:blip r:embed="rId2"/>
              </a:buBlip>
            </a:pPr>
            <a:r>
              <a:rPr lang="en-US" sz="1050" dirty="0">
                <a:solidFill>
                  <a:srgbClr val="2C2C2C"/>
                </a:solidFill>
                <a:latin typeface="Arial"/>
              </a:rPr>
              <a:t>Up Light 10-14%</a:t>
            </a:r>
          </a:p>
          <a:p>
            <a:pPr marL="171446" indent="-171446" defTabSz="779054">
              <a:spcAft>
                <a:spcPts val="1200"/>
              </a:spcAft>
              <a:buBlip>
                <a:blip r:embed="rId2"/>
              </a:buBlip>
            </a:pPr>
            <a:r>
              <a:rPr lang="en-US" sz="1050" dirty="0">
                <a:solidFill>
                  <a:srgbClr val="2C2C2C"/>
                </a:solidFill>
                <a:latin typeface="Arial"/>
              </a:rPr>
              <a:t>5YR/ Optional 10YR Warranty, </a:t>
            </a:r>
            <a:endParaRPr lang="en-US" sz="1050" dirty="0">
              <a:solidFill>
                <a:srgbClr val="2C2C2C"/>
              </a:solidFill>
            </a:endParaRPr>
          </a:p>
          <a:p>
            <a:pPr marL="171446" indent="-171446" defTabSz="779054">
              <a:spcAft>
                <a:spcPts val="1200"/>
              </a:spcAft>
              <a:buBlip>
                <a:blip r:embed="rId2"/>
              </a:buBlip>
            </a:pPr>
            <a:r>
              <a:rPr lang="en-US" sz="1050" dirty="0">
                <a:solidFill>
                  <a:srgbClr val="2C2C2C"/>
                </a:solidFill>
                <a:latin typeface="Arial"/>
              </a:rPr>
              <a:t>Extra Wide Distribution, High Vertical FCs</a:t>
            </a:r>
          </a:p>
          <a:p>
            <a:pPr marL="171446" indent="-171446" defTabSz="779054">
              <a:spcAft>
                <a:spcPts val="1200"/>
              </a:spcAft>
              <a:buBlip>
                <a:blip r:embed="rId2"/>
              </a:buBlip>
            </a:pPr>
            <a:r>
              <a:rPr lang="en-US" sz="1050" dirty="0">
                <a:solidFill>
                  <a:srgbClr val="2C2C2C"/>
                </a:solidFill>
                <a:latin typeface="Arial"/>
              </a:rPr>
              <a:t>Center mounted driver, clean aesthetics </a:t>
            </a:r>
          </a:p>
          <a:p>
            <a:pPr marL="171446" indent="-171446" defTabSz="779054">
              <a:spcAft>
                <a:spcPts val="1200"/>
              </a:spcAft>
              <a:buBlip>
                <a:blip r:embed="rId2"/>
              </a:buBlip>
            </a:pPr>
            <a:r>
              <a:rPr lang="en-US" sz="1050" dirty="0">
                <a:solidFill>
                  <a:srgbClr val="2C2C2C"/>
                </a:solidFill>
                <a:latin typeface="Arial"/>
              </a:rPr>
              <a:t>Wireless Controls, Battery Pack</a:t>
            </a:r>
          </a:p>
          <a:p>
            <a:pPr marL="171446" indent="-171446" defTabSz="779054">
              <a:spcAft>
                <a:spcPts val="1200"/>
              </a:spcAft>
              <a:buBlip>
                <a:blip r:embed="rId2"/>
              </a:buBlip>
            </a:pPr>
            <a:r>
              <a:rPr lang="en-US" sz="1050" dirty="0">
                <a:solidFill>
                  <a:srgbClr val="2C2C2C"/>
                </a:solidFill>
              </a:rPr>
              <a:t>-40C to 40C, 120-277v, 347-480v</a:t>
            </a:r>
            <a:endParaRPr lang="en-US" sz="1050" dirty="0">
              <a:solidFill>
                <a:srgbClr val="2C2C2C"/>
              </a:solidFill>
              <a:latin typeface="Arial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683778A-6B98-4DF4-97C1-9EF44A9F212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8729" y="3606711"/>
          <a:ext cx="3028140" cy="1177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380">
                  <a:extLst>
                    <a:ext uri="{9D8B030D-6E8A-4147-A177-3AD203B41FA5}">
                      <a16:colId xmlns:a16="http://schemas.microsoft.com/office/drawing/2014/main" val="3737653959"/>
                    </a:ext>
                  </a:extLst>
                </a:gridCol>
                <a:gridCol w="1009380">
                  <a:extLst>
                    <a:ext uri="{9D8B030D-6E8A-4147-A177-3AD203B41FA5}">
                      <a16:colId xmlns:a16="http://schemas.microsoft.com/office/drawing/2014/main" val="2415598521"/>
                    </a:ext>
                  </a:extLst>
                </a:gridCol>
                <a:gridCol w="1009380">
                  <a:extLst>
                    <a:ext uri="{9D8B030D-6E8A-4147-A177-3AD203B41FA5}">
                      <a16:colId xmlns:a16="http://schemas.microsoft.com/office/drawing/2014/main" val="792752747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Financial Estimates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Sales (000s)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GM%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3963148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Year 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$9M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35%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94301191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Year 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$13M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35%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72654351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Year 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$20M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35%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86066850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B549358-63D4-42E8-BEC2-1C1547E8D8C7}"/>
              </a:ext>
            </a:extLst>
          </p:cNvPr>
          <p:cNvSpPr txBox="1"/>
          <p:nvPr/>
        </p:nvSpPr>
        <p:spPr>
          <a:xfrm>
            <a:off x="4653322" y="707923"/>
            <a:ext cx="4178030" cy="140034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marL="171446" indent="-171446" defTabSz="779054">
              <a:spcAft>
                <a:spcPts val="1200"/>
              </a:spcAft>
              <a:buBlip>
                <a:blip r:embed="rId2"/>
              </a:buBlip>
            </a:pPr>
            <a:r>
              <a:rPr lang="en-US" sz="1200" dirty="0">
                <a:solidFill>
                  <a:srgbClr val="2C2C2C"/>
                </a:solidFill>
                <a:latin typeface="Arial"/>
              </a:rPr>
              <a:t>Project type: Innovation</a:t>
            </a:r>
          </a:p>
          <a:p>
            <a:pPr marL="171446" indent="-171446" defTabSz="779054">
              <a:spcAft>
                <a:spcPts val="1200"/>
              </a:spcAft>
              <a:buBlip>
                <a:blip r:embed="rId2"/>
              </a:buBlip>
            </a:pPr>
            <a:r>
              <a:rPr lang="en-US" sz="1050" dirty="0">
                <a:solidFill>
                  <a:srgbClr val="2C2C2C"/>
                </a:solidFill>
                <a:latin typeface="Arial"/>
              </a:rPr>
              <a:t>Retail High-Bay is optimized to maximize fixture spacing while delivering best in class optical control.  RXB will dramatically reduce fixture counts while enhancing merchandise appeal with 90CRI LEDs- without sacrificing delivered lumens performance.  Energy savings and return on investment are enhanced with DLC premium performance coupled with wireless controls.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91FA-E4DC-400C-9F49-DE8330753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285" y="703332"/>
            <a:ext cx="1248457" cy="125315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F0F1E4AA-0186-4211-99E4-95268107DD6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669270" y="745518"/>
            <a:ext cx="1559836" cy="242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2773247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B19D5-64BD-4329-8847-56251E8FB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Retail High-Bay Volume Assumptions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83F4A3-8C30-497B-83A1-5A7D39416E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126" y="2634934"/>
          <a:ext cx="8159076" cy="2255520"/>
        </p:xfrm>
        <a:graphic>
          <a:graphicData uri="http://schemas.openxmlformats.org/drawingml/2006/table">
            <a:tbl>
              <a:tblPr/>
              <a:tblGrid>
                <a:gridCol w="1896980">
                  <a:extLst>
                    <a:ext uri="{9D8B030D-6E8A-4147-A177-3AD203B41FA5}">
                      <a16:colId xmlns:a16="http://schemas.microsoft.com/office/drawing/2014/main" val="1602287668"/>
                    </a:ext>
                  </a:extLst>
                </a:gridCol>
                <a:gridCol w="51549">
                  <a:extLst>
                    <a:ext uri="{9D8B030D-6E8A-4147-A177-3AD203B41FA5}">
                      <a16:colId xmlns:a16="http://schemas.microsoft.com/office/drawing/2014/main" val="379631003"/>
                    </a:ext>
                  </a:extLst>
                </a:gridCol>
                <a:gridCol w="593837">
                  <a:extLst>
                    <a:ext uri="{9D8B030D-6E8A-4147-A177-3AD203B41FA5}">
                      <a16:colId xmlns:a16="http://schemas.microsoft.com/office/drawing/2014/main" val="1934498271"/>
                    </a:ext>
                  </a:extLst>
                </a:gridCol>
                <a:gridCol w="593837">
                  <a:extLst>
                    <a:ext uri="{9D8B030D-6E8A-4147-A177-3AD203B41FA5}">
                      <a16:colId xmlns:a16="http://schemas.microsoft.com/office/drawing/2014/main" val="3810188913"/>
                    </a:ext>
                  </a:extLst>
                </a:gridCol>
                <a:gridCol w="593837">
                  <a:extLst>
                    <a:ext uri="{9D8B030D-6E8A-4147-A177-3AD203B41FA5}">
                      <a16:colId xmlns:a16="http://schemas.microsoft.com/office/drawing/2014/main" val="1668741374"/>
                    </a:ext>
                  </a:extLst>
                </a:gridCol>
                <a:gridCol w="593837">
                  <a:extLst>
                    <a:ext uri="{9D8B030D-6E8A-4147-A177-3AD203B41FA5}">
                      <a16:colId xmlns:a16="http://schemas.microsoft.com/office/drawing/2014/main" val="2110536667"/>
                    </a:ext>
                  </a:extLst>
                </a:gridCol>
                <a:gridCol w="593837">
                  <a:extLst>
                    <a:ext uri="{9D8B030D-6E8A-4147-A177-3AD203B41FA5}">
                      <a16:colId xmlns:a16="http://schemas.microsoft.com/office/drawing/2014/main" val="1588909141"/>
                    </a:ext>
                  </a:extLst>
                </a:gridCol>
                <a:gridCol w="86602">
                  <a:extLst>
                    <a:ext uri="{9D8B030D-6E8A-4147-A177-3AD203B41FA5}">
                      <a16:colId xmlns:a16="http://schemas.microsoft.com/office/drawing/2014/main" val="2496578988"/>
                    </a:ext>
                  </a:extLst>
                </a:gridCol>
                <a:gridCol w="185575">
                  <a:extLst>
                    <a:ext uri="{9D8B030D-6E8A-4147-A177-3AD203B41FA5}">
                      <a16:colId xmlns:a16="http://schemas.microsoft.com/office/drawing/2014/main" val="2806930672"/>
                    </a:ext>
                  </a:extLst>
                </a:gridCol>
                <a:gridCol w="593837">
                  <a:extLst>
                    <a:ext uri="{9D8B030D-6E8A-4147-A177-3AD203B41FA5}">
                      <a16:colId xmlns:a16="http://schemas.microsoft.com/office/drawing/2014/main" val="3737614219"/>
                    </a:ext>
                  </a:extLst>
                </a:gridCol>
                <a:gridCol w="593837">
                  <a:extLst>
                    <a:ext uri="{9D8B030D-6E8A-4147-A177-3AD203B41FA5}">
                      <a16:colId xmlns:a16="http://schemas.microsoft.com/office/drawing/2014/main" val="780143650"/>
                    </a:ext>
                  </a:extLst>
                </a:gridCol>
                <a:gridCol w="593837">
                  <a:extLst>
                    <a:ext uri="{9D8B030D-6E8A-4147-A177-3AD203B41FA5}">
                      <a16:colId xmlns:a16="http://schemas.microsoft.com/office/drawing/2014/main" val="2356869933"/>
                    </a:ext>
                  </a:extLst>
                </a:gridCol>
                <a:gridCol w="593837">
                  <a:extLst>
                    <a:ext uri="{9D8B030D-6E8A-4147-A177-3AD203B41FA5}">
                      <a16:colId xmlns:a16="http://schemas.microsoft.com/office/drawing/2014/main" val="12407688"/>
                    </a:ext>
                  </a:extLst>
                </a:gridCol>
                <a:gridCol w="593837">
                  <a:extLst>
                    <a:ext uri="{9D8B030D-6E8A-4147-A177-3AD203B41FA5}">
                      <a16:colId xmlns:a16="http://schemas.microsoft.com/office/drawing/2014/main" val="3157639696"/>
                    </a:ext>
                  </a:extLst>
                </a:gridCol>
              </a:tblGrid>
              <a:tr h="120047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Volume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Sales Price 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744044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939223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431755"/>
                  </a:ext>
                </a:extLst>
              </a:tr>
              <a:tr h="1152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12L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1660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2660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3096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3468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180.0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180.0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180.0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180.0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180.0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994028"/>
                  </a:ext>
                </a:extLst>
              </a:tr>
              <a:tr h="1152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18L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2800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3320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6080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5848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6550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200.0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200.0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200.0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200.0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200.0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266079"/>
                  </a:ext>
                </a:extLst>
              </a:tr>
              <a:tr h="1152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24L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4000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6308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9215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10148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11366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225.0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225.0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225.0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225.0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225.0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748685"/>
                  </a:ext>
                </a:extLst>
              </a:tr>
              <a:tr h="1152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30L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863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1235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1204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1348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245.0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245.0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245.0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245.0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245.0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809264"/>
                  </a:ext>
                </a:extLst>
              </a:tr>
              <a:tr h="1152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35L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581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855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946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1060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265.0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265.0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265.0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265.0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265.0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84836"/>
                  </a:ext>
                </a:extLst>
              </a:tr>
              <a:tr h="1152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12L Wireless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415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665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774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280.0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280.0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280.0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280.0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280.0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833579"/>
                  </a:ext>
                </a:extLst>
              </a:tr>
              <a:tr h="1152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18L Wireless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830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1520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1462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1637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300.0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300.0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300.0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300.0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300.0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050130"/>
                  </a:ext>
                </a:extLst>
              </a:tr>
              <a:tr h="1152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24L Wireless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15000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25232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36765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40592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45463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325.0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325.0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325.0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325.0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325.0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261494"/>
                  </a:ext>
                </a:extLst>
              </a:tr>
              <a:tr h="1152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30L Wireless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3200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3453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4940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4816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5394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345.0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345.0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345.0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345.0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345.0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101771"/>
                  </a:ext>
                </a:extLst>
              </a:tr>
              <a:tr h="1152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35L Wireless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2324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3420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3784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4238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365.0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365.0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365.0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365.0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365.0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812303"/>
                  </a:ext>
                </a:extLst>
              </a:tr>
              <a:tr h="1152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12L Battery Pack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305.0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305.0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305.0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305.0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305.0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187550"/>
                  </a:ext>
                </a:extLst>
              </a:tr>
              <a:tr h="1152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18L Battery Pack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325.0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325.0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325.0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325.0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325.0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889101"/>
                  </a:ext>
                </a:extLst>
              </a:tr>
              <a:tr h="1152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24L Battery Pack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570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946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1639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1522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1705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350.0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350.0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350.0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350.0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350.0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343127"/>
                  </a:ext>
                </a:extLst>
              </a:tr>
              <a:tr h="1152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30L Battery Pack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370.0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370.0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370.0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370.0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370.0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717458"/>
                  </a:ext>
                </a:extLst>
              </a:tr>
              <a:tr h="11524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35L Battery Pack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390.0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390.0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390.0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390.0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390.0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80617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7C35627-232C-4C39-AE63-C988ED64771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160506" y="570707"/>
          <a:ext cx="8618711" cy="2164080"/>
        </p:xfrm>
        <a:graphic>
          <a:graphicData uri="http://schemas.openxmlformats.org/drawingml/2006/table">
            <a:tbl>
              <a:tblPr/>
              <a:tblGrid>
                <a:gridCol w="811173">
                  <a:extLst>
                    <a:ext uri="{9D8B030D-6E8A-4147-A177-3AD203B41FA5}">
                      <a16:colId xmlns:a16="http://schemas.microsoft.com/office/drawing/2014/main" val="3693435014"/>
                    </a:ext>
                  </a:extLst>
                </a:gridCol>
                <a:gridCol w="67597">
                  <a:extLst>
                    <a:ext uri="{9D8B030D-6E8A-4147-A177-3AD203B41FA5}">
                      <a16:colId xmlns:a16="http://schemas.microsoft.com/office/drawing/2014/main" val="3767165585"/>
                    </a:ext>
                  </a:extLst>
                </a:gridCol>
                <a:gridCol w="1605446">
                  <a:extLst>
                    <a:ext uri="{9D8B030D-6E8A-4147-A177-3AD203B41FA5}">
                      <a16:colId xmlns:a16="http://schemas.microsoft.com/office/drawing/2014/main" val="3194348494"/>
                    </a:ext>
                  </a:extLst>
                </a:gridCol>
                <a:gridCol w="1250558">
                  <a:extLst>
                    <a:ext uri="{9D8B030D-6E8A-4147-A177-3AD203B41FA5}">
                      <a16:colId xmlns:a16="http://schemas.microsoft.com/office/drawing/2014/main" val="2956252128"/>
                    </a:ext>
                  </a:extLst>
                </a:gridCol>
                <a:gridCol w="1250558">
                  <a:extLst>
                    <a:ext uri="{9D8B030D-6E8A-4147-A177-3AD203B41FA5}">
                      <a16:colId xmlns:a16="http://schemas.microsoft.com/office/drawing/2014/main" val="142418591"/>
                    </a:ext>
                  </a:extLst>
                </a:gridCol>
                <a:gridCol w="1081565">
                  <a:extLst>
                    <a:ext uri="{9D8B030D-6E8A-4147-A177-3AD203B41FA5}">
                      <a16:colId xmlns:a16="http://schemas.microsoft.com/office/drawing/2014/main" val="2823824351"/>
                    </a:ext>
                  </a:extLst>
                </a:gridCol>
                <a:gridCol w="135194">
                  <a:extLst>
                    <a:ext uri="{9D8B030D-6E8A-4147-A177-3AD203B41FA5}">
                      <a16:colId xmlns:a16="http://schemas.microsoft.com/office/drawing/2014/main" val="2070620916"/>
                    </a:ext>
                  </a:extLst>
                </a:gridCol>
                <a:gridCol w="1487150">
                  <a:extLst>
                    <a:ext uri="{9D8B030D-6E8A-4147-A177-3AD203B41FA5}">
                      <a16:colId xmlns:a16="http://schemas.microsoft.com/office/drawing/2014/main" val="362166576"/>
                    </a:ext>
                  </a:extLst>
                </a:gridCol>
                <a:gridCol w="118297">
                  <a:extLst>
                    <a:ext uri="{9D8B030D-6E8A-4147-A177-3AD203B41FA5}">
                      <a16:colId xmlns:a16="http://schemas.microsoft.com/office/drawing/2014/main" val="2088265034"/>
                    </a:ext>
                  </a:extLst>
                </a:gridCol>
                <a:gridCol w="811173">
                  <a:extLst>
                    <a:ext uri="{9D8B030D-6E8A-4147-A177-3AD203B41FA5}">
                      <a16:colId xmlns:a16="http://schemas.microsoft.com/office/drawing/2014/main" val="846498635"/>
                    </a:ext>
                  </a:extLst>
                </a:gridCol>
              </a:tblGrid>
              <a:tr h="125730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32037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210774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Program: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Retail High-Bay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7256278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235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 Year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2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(run rate)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Program 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Avrg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Program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913990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Revenue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$9,299,250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$13,791,151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$0.0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$90,641,133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31933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038254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ASP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$296.7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$298.2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$296.7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0012935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780530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COGS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$192.4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$193.4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$192.4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$58,768,026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424118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15266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Gross Margin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$104.3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$104.8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$104.3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$31,873,107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0702388"/>
                  </a:ext>
                </a:extLst>
              </a:tr>
              <a:tr h="102870">
                <a:tc>
                  <a:txBody>
                    <a:bodyPr/>
                    <a:lstStyle/>
                    <a:p>
                      <a:pPr algn="l" fontAlgn="b"/>
                      <a:endParaRPr lang="en-US" sz="7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35.2%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35.2%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35.2%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1" i="1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35.2%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0241305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algn="l" fontAlgn="b"/>
                      <a:endParaRPr lang="en-US" sz="7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6513194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166068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0390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9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4C537-C1AE-432F-BE3B-93D33A9F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Retail High-Bay Volume Assumptions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821D24F-8DD0-4CB6-9388-4AD19BADE49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28601" y="841261"/>
          <a:ext cx="5250200" cy="2492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ED53D36-C5CB-4400-BB77-438B82E51A16}"/>
              </a:ext>
            </a:extLst>
          </p:cNvPr>
          <p:cNvSpPr txBox="1"/>
          <p:nvPr/>
        </p:nvSpPr>
        <p:spPr>
          <a:xfrm>
            <a:off x="5763638" y="1167319"/>
            <a:ext cx="2794271" cy="1454218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Retail High-Bay will cannibalize approx. 55,000 units from KBL..  Y1(25%), Y2(65%), Y3(10%)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Updated Optics, </a:t>
            </a:r>
            <a:r>
              <a:rPr lang="en-US" sz="900" dirty="0" err="1">
                <a:cs typeface="Roboto Light"/>
              </a:rPr>
              <a:t>Uplight</a:t>
            </a:r>
            <a:r>
              <a:rPr lang="en-US" sz="900" dirty="0">
                <a:cs typeface="Roboto Light"/>
              </a:rPr>
              <a:t>, lumen packages and form factor will open up Costco New construction locations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Secure existing business between DSG, Harris Teeter, Costco, 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Appeal to new accounts including DSW, Grocery stores, Open ceiling commercial space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B93BFA5-CA5B-425E-9584-8E0BD9DDC5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95900" y="3334156"/>
          <a:ext cx="3086100" cy="822960"/>
        </p:xfrm>
        <a:graphic>
          <a:graphicData uri="http://schemas.openxmlformats.org/drawingml/2006/table">
            <a:tbl>
              <a:tblPr/>
              <a:tblGrid>
                <a:gridCol w="981075">
                  <a:extLst>
                    <a:ext uri="{9D8B030D-6E8A-4147-A177-3AD203B41FA5}">
                      <a16:colId xmlns:a16="http://schemas.microsoft.com/office/drawing/2014/main" val="260987237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12958976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14221542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3796875507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Y1</a:t>
                      </a:r>
                    </a:p>
                  </a:txBody>
                  <a:tcPr marL="5715" marR="5715" marT="571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Y2</a:t>
                      </a:r>
                    </a:p>
                  </a:txBody>
                  <a:tcPr marL="5715" marR="5715" marT="571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Y3</a:t>
                      </a:r>
                    </a:p>
                  </a:txBody>
                  <a:tcPr marL="5715" marR="5715" marT="571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59068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Existing Retail busines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15000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35750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55000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71332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Costco New Const.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4500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6500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8500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48171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Incremental, DSW, Total, Open Ceiling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11480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4350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5700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19555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Misc Accounts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11340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3500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4500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81545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0E91DB3-DD5D-4E47-A630-F16E4AC4B22C}"/>
              </a:ext>
            </a:extLst>
          </p:cNvPr>
          <p:cNvSpPr txBox="1"/>
          <p:nvPr/>
        </p:nvSpPr>
        <p:spPr>
          <a:xfrm>
            <a:off x="415858" y="3464305"/>
            <a:ext cx="4618206" cy="1454218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DSG-Approx. 125 stores/ year  150 units/store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Costco-Retrofit- 25 stores/ year  550 units/store		Assumes 17 stores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Costco-New Const. 30 stores/year  450 units/store		Assumes 4 stores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Harris Teeter- 3500 units/year 			Assumes 23 stores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Total Wine-3000 units/year			assumes 30 stores			</a:t>
            </a:r>
          </a:p>
          <a:p>
            <a:r>
              <a:rPr lang="en-US" sz="900" dirty="0">
                <a:cs typeface="Roboto Light"/>
              </a:rPr>
              <a:t>****Very conservative on DSG/Costco usage****************</a:t>
            </a:r>
          </a:p>
        </p:txBody>
      </p:sp>
    </p:spTree>
    <p:extLst>
      <p:ext uri="{BB962C8B-B14F-4D97-AF65-F5344CB8AC3E}">
        <p14:creationId xmlns:p14="http://schemas.microsoft.com/office/powerpoint/2010/main" val="2845860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C6F2-7A10-4773-8F63-3F97490E3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7F9F4C-CF44-453A-9EE9-1CDBAB73E2A5}"/>
              </a:ext>
            </a:extLst>
          </p:cNvPr>
          <p:cNvSpPr txBox="1"/>
          <p:nvPr/>
        </p:nvSpPr>
        <p:spPr>
          <a:xfrm>
            <a:off x="228600" y="666751"/>
            <a:ext cx="6303524" cy="3116211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b="1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b="1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b="1" dirty="0">
                <a:cs typeface="Roboto Light"/>
              </a:rPr>
              <a:t>Complete range of lumen packages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b="1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b="1" dirty="0">
                <a:cs typeface="Roboto Light"/>
              </a:rPr>
              <a:t>High CRI options without delivered lumen penalties</a:t>
            </a:r>
          </a:p>
          <a:p>
            <a:endParaRPr lang="en-US" sz="900" b="1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b="1" dirty="0">
                <a:cs typeface="Roboto Light"/>
              </a:rPr>
              <a:t>Optical Control to maximize fixture spacing, up to 16’ on center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b="1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b="1" dirty="0">
                <a:cs typeface="Roboto Light"/>
              </a:rPr>
              <a:t>Optional Up-light between 10-15%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b="1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b="1" dirty="0">
                <a:cs typeface="Roboto Light"/>
              </a:rPr>
              <a:t>High Vertical Foot candles to eliminate perimeter track/ showcase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b="1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b="1" dirty="0">
                <a:cs typeface="Roboto Light"/>
              </a:rPr>
              <a:t>Integrated wireless Controls and battery Pack at launch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b="1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b="1" dirty="0">
                <a:cs typeface="Roboto Light"/>
              </a:rPr>
              <a:t>Easy to Install/Field Serviceable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b="1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b="1" dirty="0">
                <a:cs typeface="Roboto Light"/>
              </a:rPr>
              <a:t>Standard 5 year warranty.  Ability to support 10 year warranty for typical retail hours of operation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b="1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b="1" dirty="0">
                <a:cs typeface="Roboto Light"/>
              </a:rPr>
              <a:t>Requested launch timing-12 months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1953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CA31E2-6974-4CBA-B5F2-84298231A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017" y="2147208"/>
            <a:ext cx="5029200" cy="1338942"/>
          </a:xfrm>
        </p:spPr>
        <p:txBody>
          <a:bodyPr>
            <a:normAutofit/>
          </a:bodyPr>
          <a:lstStyle/>
          <a:p>
            <a:r>
              <a:rPr lang="en-US" dirty="0"/>
              <a:t>Competitive Information   </a:t>
            </a:r>
          </a:p>
        </p:txBody>
      </p:sp>
    </p:spTree>
    <p:extLst>
      <p:ext uri="{BB962C8B-B14F-4D97-AF65-F5344CB8AC3E}">
        <p14:creationId xmlns:p14="http://schemas.microsoft.com/office/powerpoint/2010/main" val="3473793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EE30B0A-096F-45B8-815D-4D9C93F1A8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1013" y="747381"/>
          <a:ext cx="8484955" cy="4064299"/>
        </p:xfrm>
        <a:graphic>
          <a:graphicData uri="http://schemas.openxmlformats.org/drawingml/2006/table">
            <a:tbl>
              <a:tblPr/>
              <a:tblGrid>
                <a:gridCol w="921443">
                  <a:extLst>
                    <a:ext uri="{9D8B030D-6E8A-4147-A177-3AD203B41FA5}">
                      <a16:colId xmlns:a16="http://schemas.microsoft.com/office/drawing/2014/main" val="1710988395"/>
                    </a:ext>
                  </a:extLst>
                </a:gridCol>
                <a:gridCol w="1017427">
                  <a:extLst>
                    <a:ext uri="{9D8B030D-6E8A-4147-A177-3AD203B41FA5}">
                      <a16:colId xmlns:a16="http://schemas.microsoft.com/office/drawing/2014/main" val="877428736"/>
                    </a:ext>
                  </a:extLst>
                </a:gridCol>
                <a:gridCol w="1017427">
                  <a:extLst>
                    <a:ext uri="{9D8B030D-6E8A-4147-A177-3AD203B41FA5}">
                      <a16:colId xmlns:a16="http://schemas.microsoft.com/office/drawing/2014/main" val="1127152738"/>
                    </a:ext>
                  </a:extLst>
                </a:gridCol>
                <a:gridCol w="921443">
                  <a:extLst>
                    <a:ext uri="{9D8B030D-6E8A-4147-A177-3AD203B41FA5}">
                      <a16:colId xmlns:a16="http://schemas.microsoft.com/office/drawing/2014/main" val="3131397162"/>
                    </a:ext>
                  </a:extLst>
                </a:gridCol>
                <a:gridCol w="921443">
                  <a:extLst>
                    <a:ext uri="{9D8B030D-6E8A-4147-A177-3AD203B41FA5}">
                      <a16:colId xmlns:a16="http://schemas.microsoft.com/office/drawing/2014/main" val="3037747397"/>
                    </a:ext>
                  </a:extLst>
                </a:gridCol>
                <a:gridCol w="921443">
                  <a:extLst>
                    <a:ext uri="{9D8B030D-6E8A-4147-A177-3AD203B41FA5}">
                      <a16:colId xmlns:a16="http://schemas.microsoft.com/office/drawing/2014/main" val="1182050121"/>
                    </a:ext>
                  </a:extLst>
                </a:gridCol>
                <a:gridCol w="921443">
                  <a:extLst>
                    <a:ext uri="{9D8B030D-6E8A-4147-A177-3AD203B41FA5}">
                      <a16:colId xmlns:a16="http://schemas.microsoft.com/office/drawing/2014/main" val="284165081"/>
                    </a:ext>
                  </a:extLst>
                </a:gridCol>
                <a:gridCol w="921443">
                  <a:extLst>
                    <a:ext uri="{9D8B030D-6E8A-4147-A177-3AD203B41FA5}">
                      <a16:colId xmlns:a16="http://schemas.microsoft.com/office/drawing/2014/main" val="3090928730"/>
                    </a:ext>
                  </a:extLst>
                </a:gridCol>
                <a:gridCol w="921443">
                  <a:extLst>
                    <a:ext uri="{9D8B030D-6E8A-4147-A177-3AD203B41FA5}">
                      <a16:colId xmlns:a16="http://schemas.microsoft.com/office/drawing/2014/main" val="2882406549"/>
                    </a:ext>
                  </a:extLst>
                </a:gridCol>
              </a:tblGrid>
              <a:tr h="1745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 dirty="0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Cree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0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Cree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0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LSI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0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Lithonia  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0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Lithonia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0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Holophane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0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Lithonia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0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Holophane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33939"/>
                  </a:ext>
                </a:extLst>
              </a:tr>
              <a:tr h="1818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RE-HI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0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KBL 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0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Aureus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0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JCBL                             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0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Upgraded JCBL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0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PHG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0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JEBL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0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PHS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074024"/>
                  </a:ext>
                </a:extLst>
              </a:tr>
              <a:tr h="240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Lumen Packages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12L, 18L, 24L, 30L, 35L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12L, 15L,18L,24L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8L, 14L, 17L, 22L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9L,12L, 15L,18L, 24L, 30L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9L,12L, 15L,18L, 24L, 30L,36L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9L,12L, 15L, 18L, 24L, 30L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12L, 18L, 24, 30L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12L, 15L,18L, 24L,30L,35L,40L, 45L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242482"/>
                  </a:ext>
                </a:extLst>
              </a:tr>
              <a:tr h="1745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Input Watts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&lt;172W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160W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184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415087"/>
                  </a:ext>
                </a:extLst>
              </a:tr>
              <a:tr h="1745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Delivered LPW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140+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140LPW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136LPW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123LPW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154LPW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124LPW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144LPW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146LPW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465852"/>
                  </a:ext>
                </a:extLst>
              </a:tr>
              <a:tr h="240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CRI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80, 90CRI No lumen drop on higher CRI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 80CRI 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80CRI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70,80,90CRI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70,80,90CRI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70,80,90CRI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80CRI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70,80,90CRI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926003"/>
                  </a:ext>
                </a:extLst>
              </a:tr>
              <a:tr h="1745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CCT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30K,35K,40K,50K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30K,35K,40K,50K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30K,35K, 40K,50K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30K,35K, 40K,50K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30K,35K, 40K,50K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30K,35K, 40K,50K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40K,50K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30K,35K,40K,50K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308412"/>
                  </a:ext>
                </a:extLst>
              </a:tr>
              <a:tr h="1745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Lumen Maintenance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L90&gt;36,000, L70&gt;100K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L90&gt;36,000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L70 &gt; 100k hrs @ 40°C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hlinkClick r:id="rId2"/>
                        </a:rPr>
                        <a:t>L84@60,000hours(55°C)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hlinkClick r:id="rId3"/>
                        </a:rPr>
                        <a:t>L84@60K hrs @ 55C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L84@60,000hours(55°C)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L90 &gt; 54,000 hours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L93&gt;60,000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64067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Operating Temp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(-40°C to +40°C)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18L(-40°C up to 50°C 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(-40°C to +40°C)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24L(-40°C up to 50°C)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24L(-40°C up to 50°C)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-40°F (-40°C) to 131°F (55°C)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(-40 °F (60 °C) up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68437"/>
                  </a:ext>
                </a:extLst>
              </a:tr>
              <a:tr h="240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Reflectors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Enclosed Optic/ Optional Acylic/Poly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Acrylic/Alum/Polycarb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Acrylic, Alum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Acrylic, Poly, Alum. 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Acrylic, Poly, Alum. 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Glass, Acrylic, Poly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Poly, Alum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Glass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785179"/>
                  </a:ext>
                </a:extLst>
              </a:tr>
              <a:tr h="1745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Surge Protection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6Kv/3kA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6Kv/3kA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6Kv/3kA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6Kv/3kA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6Kv/3kA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6Kv/3kA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6Kv/3kA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10kA/5kV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113775"/>
                  </a:ext>
                </a:extLst>
              </a:tr>
              <a:tr h="1745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Ingress Protection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Damp location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Damp location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Damp Location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Damp Location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Damp Location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Damp Location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IP65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Damp Location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719692"/>
                  </a:ext>
                </a:extLst>
              </a:tr>
              <a:tr h="1745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Optical Assembly IP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IP5X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IP65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??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IP65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IP65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IP65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IP65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IP6X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856276"/>
                  </a:ext>
                </a:extLst>
              </a:tr>
              <a:tr h="1745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Uplight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12-14%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46679"/>
                  </a:ext>
                </a:extLst>
              </a:tr>
              <a:tr h="1745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DLC Premium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Yes 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 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 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 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883143"/>
                  </a:ext>
                </a:extLst>
              </a:tr>
              <a:tr h="1745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Battery Backup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 Yes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One Day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962723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Wireless Controls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Yes- Synapse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One Day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Xpoint, nLight, Nlight Air, On/OFF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Xpoint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672728"/>
                  </a:ext>
                </a:extLst>
              </a:tr>
              <a:tr h="1745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Weight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MAX 22lbs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16lbs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30lbs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20lbs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16lbs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30lbs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15lbs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46lbs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655308"/>
                  </a:ext>
                </a:extLst>
              </a:tr>
              <a:tr h="1745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Field Servicable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Yes 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 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830030"/>
                  </a:ext>
                </a:extLst>
              </a:tr>
              <a:tr h="3273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Standard Warranty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5 year standard(24/7)</a:t>
                      </a:r>
                      <a:b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Optional 10(18/7)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10 Year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years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years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Years 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years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years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years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517535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rgbClr val="2C2C2C"/>
                          </a:solidFill>
                          <a:effectLst/>
                          <a:latin typeface="Arial" panose="020B0604020202020204" pitchFamily="34" charset="0"/>
                        </a:rPr>
                        <a:t>DSP including reflector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$225 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$259 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??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$240 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??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$275 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$185 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??</a:t>
                      </a:r>
                    </a:p>
                  </a:txBody>
                  <a:tcPr marL="5715" marR="5715" marT="57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6529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21FFC84-3F73-4B51-852E-EB0E484D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Competitive Landscape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34A5D6-FA3D-497A-9BE1-747EF254CDBA}"/>
              </a:ext>
            </a:extLst>
          </p:cNvPr>
          <p:cNvSpPr/>
          <p:nvPr/>
        </p:nvSpPr>
        <p:spPr>
          <a:xfrm>
            <a:off x="3962400" y="96078"/>
            <a:ext cx="228600" cy="152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2CB3BD-D2C7-4084-8B44-315027002F85}"/>
              </a:ext>
            </a:extLst>
          </p:cNvPr>
          <p:cNvSpPr/>
          <p:nvPr/>
        </p:nvSpPr>
        <p:spPr>
          <a:xfrm>
            <a:off x="3962400" y="340416"/>
            <a:ext cx="228600" cy="1524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1CB45-5862-411C-B9A4-8C0C3D47ACEC}"/>
              </a:ext>
            </a:extLst>
          </p:cNvPr>
          <p:cNvSpPr txBox="1"/>
          <p:nvPr/>
        </p:nvSpPr>
        <p:spPr>
          <a:xfrm>
            <a:off x="4373217" y="32968"/>
            <a:ext cx="2865784" cy="276965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r>
              <a:rPr lang="en-US" sz="1200" dirty="0">
                <a:cs typeface="Roboto Light"/>
              </a:rPr>
              <a:t>Product gaps compared to market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8F021-1329-4DCA-AA8C-0600C6269DB2}"/>
              </a:ext>
            </a:extLst>
          </p:cNvPr>
          <p:cNvSpPr txBox="1"/>
          <p:nvPr/>
        </p:nvSpPr>
        <p:spPr>
          <a:xfrm>
            <a:off x="4359964" y="261568"/>
            <a:ext cx="2802836" cy="276965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r>
              <a:rPr lang="en-US" sz="1200" dirty="0">
                <a:cs typeface="Roboto Light"/>
              </a:rPr>
              <a:t>Addressed gaps and differentiation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1CAFF2-2AE4-40AA-94D5-EDE22E8DB18B}"/>
              </a:ext>
            </a:extLst>
          </p:cNvPr>
          <p:cNvSpPr/>
          <p:nvPr/>
        </p:nvSpPr>
        <p:spPr>
          <a:xfrm>
            <a:off x="6014126" y="585848"/>
            <a:ext cx="1011676" cy="4225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D0592-6635-4183-9D80-E318F4098937}"/>
              </a:ext>
            </a:extLst>
          </p:cNvPr>
          <p:cNvSpPr/>
          <p:nvPr/>
        </p:nvSpPr>
        <p:spPr>
          <a:xfrm>
            <a:off x="7772400" y="585848"/>
            <a:ext cx="1128409" cy="4225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1D8F99-01B2-4CD7-929B-76B2F315B955}"/>
              </a:ext>
            </a:extLst>
          </p:cNvPr>
          <p:cNvSpPr/>
          <p:nvPr/>
        </p:nvSpPr>
        <p:spPr>
          <a:xfrm>
            <a:off x="6909355" y="114103"/>
            <a:ext cx="228600" cy="152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39E65-8B1A-4966-A751-4B5D638D5D54}"/>
              </a:ext>
            </a:extLst>
          </p:cNvPr>
          <p:cNvSpPr txBox="1"/>
          <p:nvPr/>
        </p:nvSpPr>
        <p:spPr>
          <a:xfrm>
            <a:off x="7306920" y="35254"/>
            <a:ext cx="1684681" cy="461631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r>
              <a:rPr lang="en-US" sz="1200" dirty="0">
                <a:cs typeface="Roboto Light"/>
              </a:rPr>
              <a:t>Competitive Benchmark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91A1D6-8261-4502-9247-E48F32E7C7E4}"/>
              </a:ext>
            </a:extLst>
          </p:cNvPr>
          <p:cNvSpPr/>
          <p:nvPr/>
        </p:nvSpPr>
        <p:spPr>
          <a:xfrm>
            <a:off x="5047037" y="585848"/>
            <a:ext cx="1081389" cy="4225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E4A374-B811-46AF-B094-564D1725DB13}"/>
              </a:ext>
            </a:extLst>
          </p:cNvPr>
          <p:cNvSpPr/>
          <p:nvPr/>
        </p:nvSpPr>
        <p:spPr>
          <a:xfrm>
            <a:off x="3172030" y="585848"/>
            <a:ext cx="1128409" cy="4225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8311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BA553-351E-4939-B668-347439A6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Competitors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1E10D-A6E1-47ED-A1A8-C13E6F00F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812716"/>
            <a:ext cx="1578552" cy="1371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460D4-C470-40EA-BEAC-C5E9E215E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375" y="807934"/>
            <a:ext cx="1404592" cy="1380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01E460-CF86-4176-8886-3C383DCDF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370" y="930897"/>
            <a:ext cx="1512962" cy="11347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FB72BC-F0B7-4FCD-9250-FF68B32C99E0}"/>
              </a:ext>
            </a:extLst>
          </p:cNvPr>
          <p:cNvSpPr txBox="1"/>
          <p:nvPr/>
        </p:nvSpPr>
        <p:spPr>
          <a:xfrm>
            <a:off x="1968779" y="2263732"/>
            <a:ext cx="1634246" cy="207723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algn="ctr"/>
            <a:r>
              <a:rPr lang="en-US" sz="900" dirty="0" err="1">
                <a:cs typeface="Roboto Light"/>
              </a:rPr>
              <a:t>Holophane</a:t>
            </a:r>
            <a:r>
              <a:rPr lang="en-US" sz="900" dirty="0">
                <a:cs typeface="Roboto Light"/>
              </a:rPr>
              <a:t> PHS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5B478F-72F2-4C34-AAD5-A7F974DAEA7D}"/>
              </a:ext>
            </a:extLst>
          </p:cNvPr>
          <p:cNvSpPr txBox="1"/>
          <p:nvPr/>
        </p:nvSpPr>
        <p:spPr>
          <a:xfrm>
            <a:off x="122119" y="2263732"/>
            <a:ext cx="1634246" cy="207723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algn="ctr"/>
            <a:r>
              <a:rPr lang="en-US" sz="900" dirty="0" err="1">
                <a:cs typeface="Roboto Light"/>
              </a:rPr>
              <a:t>Holophane</a:t>
            </a:r>
            <a:r>
              <a:rPr lang="en-US" sz="900" dirty="0">
                <a:cs typeface="Roboto Light"/>
              </a:rPr>
              <a:t> PHG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ACAD7F-4E7B-4E50-A4B7-A8848B460DBF}"/>
              </a:ext>
            </a:extLst>
          </p:cNvPr>
          <p:cNvSpPr txBox="1"/>
          <p:nvPr/>
        </p:nvSpPr>
        <p:spPr>
          <a:xfrm>
            <a:off x="3789620" y="2263732"/>
            <a:ext cx="1634246" cy="207723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algn="ctr"/>
            <a:r>
              <a:rPr lang="en-US" sz="900" dirty="0">
                <a:cs typeface="Roboto Light"/>
              </a:rPr>
              <a:t>Lithonia JEBL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6153DC-D245-4CFB-9E33-B6129C27C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207" y="890395"/>
            <a:ext cx="1225559" cy="12157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38D779-A672-4D24-9B90-4DC93EFA21CC}"/>
              </a:ext>
            </a:extLst>
          </p:cNvPr>
          <p:cNvSpPr txBox="1"/>
          <p:nvPr/>
        </p:nvSpPr>
        <p:spPr>
          <a:xfrm>
            <a:off x="5469361" y="2235469"/>
            <a:ext cx="1634246" cy="346222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algn="ctr"/>
            <a:r>
              <a:rPr lang="en-US" sz="900" dirty="0">
                <a:cs typeface="Roboto Light"/>
              </a:rPr>
              <a:t>Lithonia JCBL</a:t>
            </a:r>
          </a:p>
          <a:p>
            <a:pPr algn="ctr"/>
            <a:endParaRPr lang="en-US" sz="900" dirty="0">
              <a:cs typeface="Roboto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8B4F15-07D4-44C2-81E1-1B0429A26FF7}"/>
              </a:ext>
            </a:extLst>
          </p:cNvPr>
          <p:cNvSpPr txBox="1"/>
          <p:nvPr/>
        </p:nvSpPr>
        <p:spPr>
          <a:xfrm>
            <a:off x="122119" y="2469386"/>
            <a:ext cx="1450568" cy="2285215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lvl="1"/>
            <a:r>
              <a:rPr lang="en-US" sz="900" dirty="0">
                <a:cs typeface="Roboto Light"/>
              </a:rPr>
              <a:t>	</a:t>
            </a:r>
            <a:r>
              <a:rPr lang="en-US" sz="900" b="1" dirty="0">
                <a:cs typeface="Roboto Light"/>
              </a:rPr>
              <a:t>PROS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Center mounted driver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Easy to wire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Uniformity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 err="1">
                <a:cs typeface="Roboto Light"/>
              </a:rPr>
              <a:t>Uplight</a:t>
            </a:r>
            <a:r>
              <a:rPr lang="en-US" sz="900" dirty="0">
                <a:cs typeface="Roboto Light"/>
              </a:rPr>
              <a:t>  ~8% </a:t>
            </a:r>
            <a:r>
              <a:rPr lang="en-US" sz="900" dirty="0" err="1">
                <a:cs typeface="Roboto Light"/>
              </a:rPr>
              <a:t>uplight</a:t>
            </a: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Wireless Controls 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lvl="1"/>
            <a:r>
              <a:rPr lang="en-US" sz="900" dirty="0">
                <a:cs typeface="Roboto Light"/>
              </a:rPr>
              <a:t>	</a:t>
            </a:r>
          </a:p>
          <a:p>
            <a:pPr lvl="1"/>
            <a:r>
              <a:rPr lang="en-US" sz="900" b="1" dirty="0">
                <a:solidFill>
                  <a:srgbClr val="FF0000"/>
                </a:solidFill>
                <a:cs typeface="Roboto Light"/>
              </a:rPr>
              <a:t>CONS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Square driver box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Sensor version hangs sideways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Low count/pallet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Integral EM adds height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0DE22B-A31D-4BFA-9FE6-F350CADC25FF}"/>
              </a:ext>
            </a:extLst>
          </p:cNvPr>
          <p:cNvSpPr txBox="1"/>
          <p:nvPr/>
        </p:nvSpPr>
        <p:spPr>
          <a:xfrm>
            <a:off x="2048959" y="2538635"/>
            <a:ext cx="1450568" cy="2008216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lvl="1"/>
            <a:r>
              <a:rPr lang="en-US" sz="900" dirty="0">
                <a:cs typeface="Roboto Light"/>
              </a:rPr>
              <a:t>	</a:t>
            </a:r>
            <a:r>
              <a:rPr lang="en-US" sz="900" b="1" dirty="0">
                <a:cs typeface="Roboto Light"/>
              </a:rPr>
              <a:t>PROS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Center mounted driver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Easy to wire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Uniformity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14% </a:t>
            </a:r>
            <a:r>
              <a:rPr lang="en-US" sz="900" dirty="0" err="1">
                <a:cs typeface="Roboto Light"/>
              </a:rPr>
              <a:t>uplight</a:t>
            </a: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Wireless Controls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lvl="2"/>
            <a:r>
              <a:rPr lang="en-US" sz="900" b="1" dirty="0">
                <a:solidFill>
                  <a:srgbClr val="FF0000"/>
                </a:solidFill>
                <a:cs typeface="Roboto Light"/>
              </a:rPr>
              <a:t>CONS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Weight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$$$$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On task fc due to </a:t>
            </a:r>
            <a:r>
              <a:rPr lang="en-US" sz="900" dirty="0" err="1">
                <a:cs typeface="Roboto Light"/>
              </a:rPr>
              <a:t>uplight</a:t>
            </a: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Low count/pallet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Remote battery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C5BF06-02CF-46C9-98FF-9C0454E6BF9A}"/>
              </a:ext>
            </a:extLst>
          </p:cNvPr>
          <p:cNvSpPr txBox="1"/>
          <p:nvPr/>
        </p:nvSpPr>
        <p:spPr>
          <a:xfrm>
            <a:off x="3763926" y="2538636"/>
            <a:ext cx="1450568" cy="2008216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lvl="1"/>
            <a:r>
              <a:rPr lang="en-US" sz="900" b="1" dirty="0">
                <a:cs typeface="Roboto Light"/>
              </a:rPr>
              <a:t>PROS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Center mounted driver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Easy to wire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Cheap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IP65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b="1" dirty="0">
              <a:cs typeface="Roboto Light"/>
            </a:endParaRPr>
          </a:p>
          <a:p>
            <a:pPr lvl="1"/>
            <a:r>
              <a:rPr lang="en-US" sz="900" b="1" dirty="0">
                <a:cs typeface="Roboto Light"/>
              </a:rPr>
              <a:t> </a:t>
            </a:r>
            <a:r>
              <a:rPr lang="en-US" sz="900" b="1" dirty="0">
                <a:solidFill>
                  <a:srgbClr val="FF0000"/>
                </a:solidFill>
                <a:cs typeface="Roboto Light"/>
              </a:rPr>
              <a:t>CONS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Min. </a:t>
            </a:r>
            <a:r>
              <a:rPr lang="en-US" sz="900" dirty="0" err="1">
                <a:cs typeface="Roboto Light"/>
              </a:rPr>
              <a:t>uplight</a:t>
            </a: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Heavy </a:t>
            </a:r>
            <a:r>
              <a:rPr lang="en-US" sz="900" dirty="0" err="1">
                <a:cs typeface="Roboto Light"/>
              </a:rPr>
              <a:t>foldback</a:t>
            </a: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Throw away fixture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No controls/Options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DE021D-7C45-475A-8839-86BB0DD6BFCE}"/>
              </a:ext>
            </a:extLst>
          </p:cNvPr>
          <p:cNvSpPr txBox="1"/>
          <p:nvPr/>
        </p:nvSpPr>
        <p:spPr>
          <a:xfrm>
            <a:off x="5451379" y="2512906"/>
            <a:ext cx="1601936" cy="1592717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lvl="1"/>
            <a:r>
              <a:rPr lang="en-US" sz="900" dirty="0">
                <a:cs typeface="Roboto Light"/>
              </a:rPr>
              <a:t>	</a:t>
            </a:r>
            <a:r>
              <a:rPr lang="en-US" sz="900" b="1" dirty="0">
                <a:cs typeface="Roboto Light"/>
              </a:rPr>
              <a:t>PROS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Center mounted driver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Up to 36,000 lumens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Low Wattage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Controls/Integral EM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lvl="1"/>
            <a:r>
              <a:rPr lang="en-US" sz="900" b="1" dirty="0">
                <a:cs typeface="Roboto Light"/>
              </a:rPr>
              <a:t>	 </a:t>
            </a:r>
            <a:r>
              <a:rPr lang="en-US" sz="900" b="1" dirty="0">
                <a:solidFill>
                  <a:srgbClr val="FF0000"/>
                </a:solidFill>
                <a:cs typeface="Roboto Light"/>
              </a:rPr>
              <a:t>CONS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Min </a:t>
            </a:r>
            <a:r>
              <a:rPr lang="en-US" sz="900" dirty="0" err="1">
                <a:cs typeface="Roboto Light"/>
              </a:rPr>
              <a:t>Uplight</a:t>
            </a: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Uniformity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95E3D6F-CF9C-4A31-B94A-592763094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021" y="820124"/>
            <a:ext cx="1533747" cy="13562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F34A5E-4492-46C1-BD0F-DA4E9E64C2E8}"/>
              </a:ext>
            </a:extLst>
          </p:cNvPr>
          <p:cNvSpPr txBox="1"/>
          <p:nvPr/>
        </p:nvSpPr>
        <p:spPr>
          <a:xfrm>
            <a:off x="7257772" y="2263732"/>
            <a:ext cx="1634246" cy="346222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algn="ctr"/>
            <a:r>
              <a:rPr lang="en-US" sz="900" dirty="0">
                <a:cs typeface="Roboto Light"/>
              </a:rPr>
              <a:t>LSI </a:t>
            </a:r>
            <a:r>
              <a:rPr lang="en-US" sz="900" dirty="0" err="1">
                <a:cs typeface="Roboto Light"/>
              </a:rPr>
              <a:t>Aerius</a:t>
            </a:r>
            <a:endParaRPr lang="en-US" sz="900" dirty="0">
              <a:cs typeface="Roboto Light"/>
            </a:endParaRPr>
          </a:p>
          <a:p>
            <a:pPr algn="ctr"/>
            <a:endParaRPr lang="en-US" sz="900" dirty="0">
              <a:cs typeface="Roboto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A87BD1-7717-4AD3-99B9-127B05846D41}"/>
              </a:ext>
            </a:extLst>
          </p:cNvPr>
          <p:cNvSpPr txBox="1"/>
          <p:nvPr/>
        </p:nvSpPr>
        <p:spPr>
          <a:xfrm>
            <a:off x="7290202" y="2538635"/>
            <a:ext cx="1450568" cy="1869716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lvl="1"/>
            <a:r>
              <a:rPr lang="en-US" sz="900" dirty="0">
                <a:cs typeface="Roboto Light"/>
              </a:rPr>
              <a:t>	</a:t>
            </a:r>
            <a:r>
              <a:rPr lang="en-US" sz="900" b="1" dirty="0">
                <a:cs typeface="Roboto Light"/>
              </a:rPr>
              <a:t>PROS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Center mounted driver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Controls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12% </a:t>
            </a:r>
            <a:r>
              <a:rPr lang="en-US" sz="900" dirty="0" err="1">
                <a:cs typeface="Roboto Light"/>
              </a:rPr>
              <a:t>Uplight</a:t>
            </a: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Field </a:t>
            </a:r>
            <a:r>
              <a:rPr lang="en-US" sz="900" dirty="0" err="1">
                <a:cs typeface="Roboto Light"/>
              </a:rPr>
              <a:t>Servicable</a:t>
            </a: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lvl="1"/>
            <a:endParaRPr lang="en-US" sz="900" dirty="0">
              <a:cs typeface="Roboto Light"/>
            </a:endParaRPr>
          </a:p>
          <a:p>
            <a:pPr lvl="1"/>
            <a:r>
              <a:rPr lang="en-US" sz="900" b="1" dirty="0">
                <a:solidFill>
                  <a:srgbClr val="FF0000"/>
                </a:solidFill>
                <a:cs typeface="Roboto Light"/>
              </a:rPr>
              <a:t>	CONS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Weight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Limited Options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Wattage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9A3CCF-46F3-47C8-8E79-12FA3C1D5457}"/>
              </a:ext>
            </a:extLst>
          </p:cNvPr>
          <p:cNvCxnSpPr/>
          <p:nvPr/>
        </p:nvCxnSpPr>
        <p:spPr>
          <a:xfrm>
            <a:off x="65662" y="3399817"/>
            <a:ext cx="88263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65191D8-5387-49CD-8343-0E24378E1FB0}"/>
              </a:ext>
            </a:extLst>
          </p:cNvPr>
          <p:cNvCxnSpPr/>
          <p:nvPr/>
        </p:nvCxnSpPr>
        <p:spPr>
          <a:xfrm>
            <a:off x="65662" y="2492180"/>
            <a:ext cx="882635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792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220299-F04E-4B83-8B17-C19B2A85ED0F}"/>
              </a:ext>
            </a:extLst>
          </p:cNvPr>
          <p:cNvSpPr txBox="1"/>
          <p:nvPr/>
        </p:nvSpPr>
        <p:spPr>
          <a:xfrm>
            <a:off x="400051" y="750094"/>
            <a:ext cx="8136731" cy="3116211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Re-Baseline performance to 80CRI to 70CRI	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LED cost out/change to 3030 or similar at same time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Answer JCBL Upgrade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471488" lvl="1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471488" lvl="1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471488" lvl="1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lvl="1"/>
            <a:r>
              <a:rPr lang="en-US" sz="900" dirty="0">
                <a:cs typeface="Roboto Light"/>
              </a:rPr>
              <a:t>	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b="1" dirty="0">
                <a:cs typeface="Roboto Light"/>
              </a:rPr>
              <a:t>Launch Retail High-Bay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b="1" dirty="0">
                <a:cs typeface="Roboto Light"/>
              </a:rPr>
              <a:t>Focus KBL on Industrial specific applications- warehouse, manufacturing, gymnasiums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b="1" dirty="0">
              <a:cs typeface="Roboto Light"/>
            </a:endParaRP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LED Cost Down-Re-baseline to 70CRI 		In process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Test to max ambient without bottom lens/junction box	In process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Set Up part numbers for replacement drivers		pending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Switch KBL QS inventory to 70CRI		Pending Retail High-Bay</a:t>
            </a:r>
          </a:p>
          <a:p>
            <a:pPr lvl="1"/>
            <a:r>
              <a:rPr lang="en-US" sz="900" dirty="0">
                <a:cs typeface="Roboto Light"/>
              </a:rPr>
              <a:t>	</a:t>
            </a:r>
          </a:p>
          <a:p>
            <a:r>
              <a:rPr lang="en-US" sz="900" dirty="0">
                <a:cs typeface="Roboto Light"/>
              </a:rPr>
              <a:t>	</a:t>
            </a:r>
          </a:p>
          <a:p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2BB28-BB7C-4E68-8FED-3DAF7FEA0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KBL?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A36EC-D79C-4C7E-A012-3D321368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651108"/>
            <a:ext cx="1618923" cy="16189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4279A8-194E-49FE-87FA-BC28C6D7A98C}"/>
              </a:ext>
            </a:extLst>
          </p:cNvPr>
          <p:cNvSpPr txBox="1"/>
          <p:nvPr/>
        </p:nvSpPr>
        <p:spPr>
          <a:xfrm>
            <a:off x="585788" y="2793206"/>
            <a:ext cx="2407444" cy="207723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 err="1">
              <a:cs typeface="Roboto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3DE7E-F1C9-478D-8A48-E00AAF1A6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712" y="3260594"/>
            <a:ext cx="4214813" cy="1211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7AB83-1F17-4852-A51B-73D888931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156" y="886159"/>
            <a:ext cx="2950369" cy="176417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3765606-0065-4E4F-B024-39FB29DF5DBA}"/>
              </a:ext>
            </a:extLst>
          </p:cNvPr>
          <p:cNvSpPr/>
          <p:nvPr/>
        </p:nvSpPr>
        <p:spPr>
          <a:xfrm>
            <a:off x="585788" y="1111564"/>
            <a:ext cx="3829050" cy="467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9F1E2D-4498-4B4C-9BF6-2E73C9B19190}"/>
              </a:ext>
            </a:extLst>
          </p:cNvPr>
          <p:cNvSpPr txBox="1"/>
          <p:nvPr/>
        </p:nvSpPr>
        <p:spPr>
          <a:xfrm>
            <a:off x="585788" y="1229763"/>
            <a:ext cx="3593306" cy="230806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cs typeface="Roboto Light"/>
              </a:rPr>
              <a:t>KBL Optionality Project-IN PROCESS </a:t>
            </a:r>
          </a:p>
        </p:txBody>
      </p:sp>
    </p:spTree>
    <p:extLst>
      <p:ext uri="{BB962C8B-B14F-4D97-AF65-F5344CB8AC3E}">
        <p14:creationId xmlns:p14="http://schemas.microsoft.com/office/powerpoint/2010/main" val="16467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67B81-F780-44F6-B0B9-3F85B1EEB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"/>
            <a:ext cx="8153400" cy="594215"/>
          </a:xfrm>
        </p:spPr>
        <p:txBody>
          <a:bodyPr/>
          <a:lstStyle/>
          <a:p>
            <a:r>
              <a:rPr lang="en-US" dirty="0"/>
              <a:t>Marketing Requirements</a:t>
            </a:r>
            <a:br>
              <a:rPr lang="en-US" dirty="0"/>
            </a:br>
            <a:r>
              <a:rPr lang="en-US" sz="1500" i="1" dirty="0"/>
              <a:t>Gate Approval Objectives</a:t>
            </a:r>
            <a:endParaRPr lang="en-US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C4B153-B841-466E-A279-03597BA4DE5D}"/>
              </a:ext>
            </a:extLst>
          </p:cNvPr>
          <p:cNvSpPr/>
          <p:nvPr/>
        </p:nvSpPr>
        <p:spPr>
          <a:xfrm>
            <a:off x="751186" y="1538739"/>
            <a:ext cx="2468880" cy="10593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noAutofit/>
          </a:bodyPr>
          <a:lstStyle/>
          <a:p>
            <a:pPr marL="0" lvl="1" algn="ctr"/>
            <a:r>
              <a:rPr lang="en-US" sz="900" dirty="0"/>
              <a:t>Do we move forward with an opportunity and spend money?</a:t>
            </a:r>
          </a:p>
          <a:p>
            <a:pPr marL="0" lvl="1" algn="ctr"/>
            <a:endParaRPr lang="en-US" sz="900" b="1" dirty="0"/>
          </a:p>
          <a:p>
            <a:pPr marL="0" lvl="1" algn="ctr"/>
            <a:endParaRPr lang="en-US" sz="900" b="1" dirty="0"/>
          </a:p>
          <a:p>
            <a:pPr marL="0" lvl="1" algn="ctr"/>
            <a:endParaRPr lang="en-US" sz="900" b="1" dirty="0"/>
          </a:p>
          <a:p>
            <a:pPr marL="0" lvl="1" algn="ctr"/>
            <a:r>
              <a:rPr lang="en-US" sz="900" b="1" dirty="0"/>
              <a:t>Approval to develop a CONCEPT</a:t>
            </a:r>
          </a:p>
          <a:p>
            <a:pPr marL="0" lvl="1" algn="ctr"/>
            <a:r>
              <a:rPr lang="en-US" sz="900" b="1" dirty="0"/>
              <a:t>(up to ~$50K)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C221B6-7FFC-4F7A-845D-2D77612CA804}"/>
              </a:ext>
            </a:extLst>
          </p:cNvPr>
          <p:cNvSpPr/>
          <p:nvPr/>
        </p:nvSpPr>
        <p:spPr>
          <a:xfrm>
            <a:off x="751186" y="923546"/>
            <a:ext cx="2468880" cy="566752"/>
          </a:xfrm>
          <a:prstGeom prst="rect">
            <a:avLst/>
          </a:prstGeom>
          <a:solidFill>
            <a:srgbClr val="B4CCFF"/>
          </a:solidFill>
          <a:effectLst>
            <a:glow rad="1397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cs typeface="Times New Roman" panose="02020603050405020304" pitchFamily="18" charset="0"/>
              </a:rPr>
              <a:t>Marketing Requirements Review (MRR)</a:t>
            </a:r>
          </a:p>
          <a:p>
            <a:pPr algn="ctr"/>
            <a:endParaRPr lang="en-US" sz="900" dirty="0">
              <a:cs typeface="Times New Roman" panose="02020603050405020304" pitchFamily="18" charset="0"/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  <a:cs typeface="Times New Roman" panose="02020603050405020304" pitchFamily="18" charset="0"/>
              </a:rPr>
              <a:t>Owner: </a:t>
            </a:r>
            <a:r>
              <a:rPr lang="en-US" sz="900" dirty="0">
                <a:solidFill>
                  <a:srgbClr val="0000FF"/>
                </a:solidFill>
                <a:cs typeface="Times New Roman" panose="02020603050405020304" pitchFamily="18" charset="0"/>
              </a:rPr>
              <a:t>Product Marketing </a:t>
            </a:r>
            <a:r>
              <a:rPr lang="en-US" sz="900" dirty="0" err="1">
                <a:solidFill>
                  <a:srgbClr val="0000FF"/>
                </a:solidFill>
                <a:cs typeface="Times New Roman" panose="02020603050405020304" pitchFamily="18" charset="0"/>
              </a:rPr>
              <a:t>Mgr</a:t>
            </a:r>
            <a:endParaRPr lang="en-US" sz="9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BD03B-E7FB-4CBF-BBEC-77359B50E2A0}"/>
              </a:ext>
            </a:extLst>
          </p:cNvPr>
          <p:cNvSpPr/>
          <p:nvPr/>
        </p:nvSpPr>
        <p:spPr>
          <a:xfrm>
            <a:off x="5990464" y="2722550"/>
            <a:ext cx="2468880" cy="5692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cs typeface="Times New Roman" panose="02020603050405020304" pitchFamily="18" charset="0"/>
              </a:rPr>
              <a:t>Market Launch Review (MLR)</a:t>
            </a:r>
          </a:p>
          <a:p>
            <a:pPr algn="ctr"/>
            <a:endParaRPr lang="en-US" sz="900" kern="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900" kern="0" dirty="0">
                <a:solidFill>
                  <a:prstClr val="black"/>
                </a:solidFill>
                <a:cs typeface="Arial" panose="020B0604020202020204" pitchFamily="34" charset="0"/>
              </a:rPr>
              <a:t>Owner: </a:t>
            </a:r>
            <a:r>
              <a:rPr lang="en-US" sz="900" kern="0" dirty="0">
                <a:solidFill>
                  <a:srgbClr val="0000FF"/>
                </a:solidFill>
                <a:cs typeface="Arial" panose="020B0604020202020204" pitchFamily="34" charset="0"/>
              </a:rPr>
              <a:t>Project </a:t>
            </a:r>
            <a:r>
              <a:rPr lang="en-US" sz="900" kern="0" dirty="0" err="1">
                <a:solidFill>
                  <a:srgbClr val="0000FF"/>
                </a:solidFill>
                <a:cs typeface="Arial" panose="020B0604020202020204" pitchFamily="34" charset="0"/>
              </a:rPr>
              <a:t>Mgr</a:t>
            </a:r>
            <a:endParaRPr lang="en-US" sz="9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8A9C27-48B3-4736-8E4D-47F0276A4E44}"/>
              </a:ext>
            </a:extLst>
          </p:cNvPr>
          <p:cNvSpPr/>
          <p:nvPr/>
        </p:nvSpPr>
        <p:spPr>
          <a:xfrm>
            <a:off x="3370825" y="1538738"/>
            <a:ext cx="2468880" cy="106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lvl="1" algn="ctr"/>
            <a:r>
              <a:rPr lang="en-US" sz="900" dirty="0"/>
              <a:t>Do we move forward to spend money to do product design &amp; testing?</a:t>
            </a:r>
          </a:p>
          <a:p>
            <a:pPr marL="0" lvl="1" algn="ctr"/>
            <a:endParaRPr lang="en-US" sz="900" b="1" dirty="0"/>
          </a:p>
          <a:p>
            <a:pPr marL="0" lvl="1" algn="ctr"/>
            <a:endParaRPr lang="en-US" sz="900" b="1" dirty="0"/>
          </a:p>
          <a:p>
            <a:pPr marL="0" lvl="1" algn="ctr"/>
            <a:endParaRPr lang="en-US" sz="900" b="1" dirty="0"/>
          </a:p>
          <a:p>
            <a:pPr marL="0" lvl="1" algn="ctr"/>
            <a:r>
              <a:rPr lang="en-US" sz="900" b="1" dirty="0"/>
              <a:t>Approval to start formal DEVELOPMENT</a:t>
            </a:r>
          </a:p>
          <a:p>
            <a:pPr marL="0" lvl="1" algn="ctr"/>
            <a:r>
              <a:rPr lang="en-US" sz="900" b="1" dirty="0"/>
              <a:t>(up to ~ $1M)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FEF4FB-AC5C-4315-A91D-E22083AC2BD2}"/>
              </a:ext>
            </a:extLst>
          </p:cNvPr>
          <p:cNvSpPr/>
          <p:nvPr/>
        </p:nvSpPr>
        <p:spPr>
          <a:xfrm>
            <a:off x="751186" y="3338963"/>
            <a:ext cx="2468880" cy="106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45720" rIns="45720">
            <a:noAutofit/>
          </a:bodyPr>
          <a:lstStyle/>
          <a:p>
            <a:pPr marL="0" lvl="1" algn="ctr"/>
            <a:r>
              <a:rPr lang="en-US" sz="900" dirty="0"/>
              <a:t>Do we freeze the design and move forward to spend money to tool the project?</a:t>
            </a:r>
          </a:p>
          <a:p>
            <a:pPr marL="0" lvl="1" algn="ctr"/>
            <a:endParaRPr lang="en-US" sz="900" b="1" dirty="0"/>
          </a:p>
          <a:p>
            <a:pPr marL="0" lvl="1" algn="ctr"/>
            <a:endParaRPr lang="en-US" sz="900" b="1" dirty="0"/>
          </a:p>
          <a:p>
            <a:pPr marL="0" lvl="1" algn="ctr"/>
            <a:endParaRPr lang="en-US" sz="900" b="1" dirty="0"/>
          </a:p>
          <a:p>
            <a:pPr marL="0" lvl="1" algn="ctr"/>
            <a:r>
              <a:rPr lang="en-US" sz="900" b="1" dirty="0"/>
              <a:t>Approval to build hard tools, and complete Manufacturing Readiness (up to ~$750K)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FAD2FF-54A5-4E7B-80CD-2811029D6302}"/>
              </a:ext>
            </a:extLst>
          </p:cNvPr>
          <p:cNvSpPr/>
          <p:nvPr/>
        </p:nvSpPr>
        <p:spPr>
          <a:xfrm>
            <a:off x="5990464" y="3342128"/>
            <a:ext cx="2468880" cy="106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lvl="1" algn="ctr"/>
            <a:r>
              <a:rPr lang="en-US" sz="900" dirty="0"/>
              <a:t>Do we move forward to take orders and ship?</a:t>
            </a:r>
          </a:p>
          <a:p>
            <a:pPr marL="0" lvl="1" algn="ctr"/>
            <a:endParaRPr lang="en-US" sz="900" b="1" dirty="0"/>
          </a:p>
          <a:p>
            <a:pPr marL="0" lvl="1" algn="ctr"/>
            <a:endParaRPr lang="en-US" sz="900" b="1" dirty="0"/>
          </a:p>
          <a:p>
            <a:pPr marL="0" lvl="1" algn="ctr"/>
            <a:endParaRPr lang="en-US" sz="900" b="1" dirty="0"/>
          </a:p>
          <a:p>
            <a:pPr marL="0" lvl="1" algn="ctr"/>
            <a:r>
              <a:rPr lang="en-US" sz="900" b="1" dirty="0"/>
              <a:t>Approval to announce to market and </a:t>
            </a:r>
          </a:p>
          <a:p>
            <a:pPr marL="0" lvl="1" algn="ctr"/>
            <a:r>
              <a:rPr lang="en-US" sz="900" b="1" dirty="0"/>
              <a:t>take orders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A72272-1A10-4896-8333-CD7AC2DBB2A4}"/>
              </a:ext>
            </a:extLst>
          </p:cNvPr>
          <p:cNvSpPr/>
          <p:nvPr/>
        </p:nvSpPr>
        <p:spPr>
          <a:xfrm>
            <a:off x="3370825" y="915911"/>
            <a:ext cx="2468880" cy="5692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cs typeface="Times New Roman" panose="02020603050405020304" pitchFamily="18" charset="0"/>
              </a:rPr>
              <a:t>Product Requirements Review (PRR)</a:t>
            </a:r>
          </a:p>
          <a:p>
            <a:pPr algn="ctr"/>
            <a:endParaRPr lang="en-US" sz="900" dirty="0">
              <a:cs typeface="Times New Roman" panose="02020603050405020304" pitchFamily="18" charset="0"/>
            </a:endParaRPr>
          </a:p>
          <a:p>
            <a:pPr algn="ctr"/>
            <a:r>
              <a:rPr lang="en-US" sz="900" dirty="0">
                <a:cs typeface="Times New Roman" panose="02020603050405020304" pitchFamily="18" charset="0"/>
              </a:rPr>
              <a:t>Owner: </a:t>
            </a:r>
            <a:r>
              <a:rPr lang="en-US" sz="900" dirty="0">
                <a:solidFill>
                  <a:srgbClr val="0000FF"/>
                </a:solidFill>
                <a:cs typeface="Times New Roman" panose="02020603050405020304" pitchFamily="18" charset="0"/>
              </a:rPr>
              <a:t>Project </a:t>
            </a:r>
            <a:r>
              <a:rPr lang="en-US" sz="900" dirty="0" err="1">
                <a:solidFill>
                  <a:srgbClr val="0000FF"/>
                </a:solidFill>
                <a:cs typeface="Times New Roman" panose="02020603050405020304" pitchFamily="18" charset="0"/>
              </a:rPr>
              <a:t>Mgr</a:t>
            </a:r>
            <a:endParaRPr lang="en-US" sz="9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FB8FA8-0DFE-4BEE-8C04-7E57BFCECA00}"/>
              </a:ext>
            </a:extLst>
          </p:cNvPr>
          <p:cNvSpPr/>
          <p:nvPr/>
        </p:nvSpPr>
        <p:spPr>
          <a:xfrm>
            <a:off x="751186" y="2722551"/>
            <a:ext cx="2468880" cy="5692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cs typeface="Times New Roman" panose="02020603050405020304" pitchFamily="18" charset="0"/>
              </a:rPr>
              <a:t>Qualification or Design Complete Review (QR or DCR)</a:t>
            </a:r>
            <a:endParaRPr lang="en-US" sz="900" kern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sz="900" kern="0" dirty="0">
                <a:solidFill>
                  <a:prstClr val="black"/>
                </a:solidFill>
                <a:cs typeface="Arial" panose="020B0604020202020204" pitchFamily="34" charset="0"/>
              </a:rPr>
              <a:t>Owner: </a:t>
            </a:r>
            <a:r>
              <a:rPr lang="en-US" sz="900" kern="0" dirty="0">
                <a:solidFill>
                  <a:srgbClr val="0000FF"/>
                </a:solidFill>
                <a:cs typeface="Arial" panose="020B0604020202020204" pitchFamily="34" charset="0"/>
              </a:rPr>
              <a:t>Project </a:t>
            </a:r>
            <a:r>
              <a:rPr lang="en-US" sz="900" kern="0" dirty="0" err="1">
                <a:solidFill>
                  <a:srgbClr val="0000FF"/>
                </a:solidFill>
                <a:cs typeface="Arial" panose="020B0604020202020204" pitchFamily="34" charset="0"/>
              </a:rPr>
              <a:t>Mgr</a:t>
            </a:r>
            <a:endParaRPr lang="en-US" sz="9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E92F4B-5DC7-44D8-BE6A-9916125EEC7C}"/>
              </a:ext>
            </a:extLst>
          </p:cNvPr>
          <p:cNvSpPr/>
          <p:nvPr/>
        </p:nvSpPr>
        <p:spPr>
          <a:xfrm>
            <a:off x="5990464" y="1535137"/>
            <a:ext cx="2468880" cy="106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0" lvl="1" algn="ctr"/>
            <a:r>
              <a:rPr lang="en-US" sz="900" dirty="0"/>
              <a:t>Do we move forward to spend money to qualify the design solution?</a:t>
            </a:r>
          </a:p>
          <a:p>
            <a:pPr marL="0" lvl="1" algn="ctr"/>
            <a:endParaRPr lang="en-US" sz="900" b="1" dirty="0"/>
          </a:p>
          <a:p>
            <a:pPr marL="0" lvl="1" algn="ctr"/>
            <a:endParaRPr lang="en-US" sz="900" b="1" dirty="0"/>
          </a:p>
          <a:p>
            <a:pPr marL="0" lvl="1" algn="ctr"/>
            <a:endParaRPr lang="en-US" sz="900" b="1" dirty="0"/>
          </a:p>
          <a:p>
            <a:pPr marL="0" lvl="1" algn="ctr"/>
            <a:r>
              <a:rPr lang="en-US" sz="900" b="1" dirty="0"/>
              <a:t>Approval to begin CREE EVAL000 </a:t>
            </a:r>
          </a:p>
          <a:p>
            <a:pPr marL="0" lvl="1" algn="ctr"/>
            <a:r>
              <a:rPr lang="en-US" sz="900" b="1" dirty="0"/>
              <a:t>(up to ~ $250K)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08465-29EF-4BC1-9A52-5342CD90E8A1}"/>
              </a:ext>
            </a:extLst>
          </p:cNvPr>
          <p:cNvSpPr/>
          <p:nvPr/>
        </p:nvSpPr>
        <p:spPr>
          <a:xfrm>
            <a:off x="5990464" y="923545"/>
            <a:ext cx="2468880" cy="5692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cs typeface="Times New Roman" panose="02020603050405020304" pitchFamily="18" charset="0"/>
              </a:rPr>
              <a:t>Design Review (DR)</a:t>
            </a:r>
          </a:p>
          <a:p>
            <a:pPr algn="ctr"/>
            <a:endParaRPr lang="en-US" sz="900" kern="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900" kern="0" dirty="0">
                <a:solidFill>
                  <a:prstClr val="black"/>
                </a:solidFill>
                <a:cs typeface="Arial" panose="020B0604020202020204" pitchFamily="34" charset="0"/>
              </a:rPr>
              <a:t>Owner: </a:t>
            </a:r>
            <a:r>
              <a:rPr lang="en-US" sz="900" kern="0" dirty="0">
                <a:solidFill>
                  <a:srgbClr val="0000FF"/>
                </a:solidFill>
                <a:cs typeface="Arial" panose="020B0604020202020204" pitchFamily="34" charset="0"/>
              </a:rPr>
              <a:t>Project </a:t>
            </a:r>
            <a:r>
              <a:rPr lang="en-US" sz="900" kern="0" dirty="0" err="1">
                <a:solidFill>
                  <a:srgbClr val="0000FF"/>
                </a:solidFill>
                <a:cs typeface="Arial" panose="020B0604020202020204" pitchFamily="34" charset="0"/>
              </a:rPr>
              <a:t>Mgr</a:t>
            </a:r>
            <a:endParaRPr lang="en-US" sz="9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8A9C72-8F28-4890-A4E8-700030A8079D}"/>
              </a:ext>
            </a:extLst>
          </p:cNvPr>
          <p:cNvSpPr/>
          <p:nvPr/>
        </p:nvSpPr>
        <p:spPr>
          <a:xfrm>
            <a:off x="737934" y="915911"/>
            <a:ext cx="2468880" cy="1676867"/>
          </a:xfrm>
          <a:prstGeom prst="rect">
            <a:avLst/>
          </a:prstGeom>
          <a:noFill/>
          <a:ln w="38100"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C4D55-1860-44F6-9B5F-77333AEBE897}"/>
              </a:ext>
            </a:extLst>
          </p:cNvPr>
          <p:cNvSpPr txBox="1"/>
          <p:nvPr/>
        </p:nvSpPr>
        <p:spPr>
          <a:xfrm>
            <a:off x="7833360" y="4886330"/>
            <a:ext cx="1097280" cy="200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700" dirty="0">
                <a:cs typeface="Roboto Light"/>
              </a:rPr>
              <a:t>Form: QLP5.29D Rev -</a:t>
            </a:r>
          </a:p>
        </p:txBody>
      </p:sp>
    </p:spTree>
    <p:extLst>
      <p:ext uri="{BB962C8B-B14F-4D97-AF65-F5344CB8AC3E}">
        <p14:creationId xmlns:p14="http://schemas.microsoft.com/office/powerpoint/2010/main" val="3774485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CA31E2-6974-4CBA-B5F2-84298231A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017" y="2182559"/>
            <a:ext cx="5029200" cy="1338942"/>
          </a:xfrm>
        </p:spPr>
        <p:txBody>
          <a:bodyPr>
            <a:normAutofit/>
          </a:bodyPr>
          <a:lstStyle/>
          <a:p>
            <a:r>
              <a:rPr lang="en-US" dirty="0"/>
              <a:t>Future State Product Positioning  </a:t>
            </a:r>
          </a:p>
        </p:txBody>
      </p:sp>
    </p:spTree>
    <p:extLst>
      <p:ext uri="{BB962C8B-B14F-4D97-AF65-F5344CB8AC3E}">
        <p14:creationId xmlns:p14="http://schemas.microsoft.com/office/powerpoint/2010/main" val="1890284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002">
            <a:extLst>
              <a:ext uri="{FF2B5EF4-FFF2-40B4-BE49-F238E27FC236}">
                <a16:creationId xmlns:a16="http://schemas.microsoft.com/office/drawing/2014/main" id="{912E5D6A-28A9-4874-84BA-8AD1611C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406" y="1671096"/>
            <a:ext cx="1226948" cy="100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03A226-0AA0-4CB1-881D-2A9CD42183C1}"/>
              </a:ext>
            </a:extLst>
          </p:cNvPr>
          <p:cNvSpPr/>
          <p:nvPr/>
        </p:nvSpPr>
        <p:spPr>
          <a:xfrm>
            <a:off x="4666007" y="941203"/>
            <a:ext cx="1756064" cy="3899978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B3BECC-5AED-43E9-8433-A4EF75B68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53" y="965895"/>
            <a:ext cx="1607344" cy="16073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2A11031-BEBF-492D-A967-A494CCE6EE01}"/>
              </a:ext>
            </a:extLst>
          </p:cNvPr>
          <p:cNvSpPr/>
          <p:nvPr/>
        </p:nvSpPr>
        <p:spPr>
          <a:xfrm>
            <a:off x="6562107" y="899199"/>
            <a:ext cx="1756064" cy="3922182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162" y="267540"/>
            <a:ext cx="8153400" cy="384175"/>
          </a:xfrm>
        </p:spPr>
        <p:txBody>
          <a:bodyPr/>
          <a:lstStyle/>
          <a:p>
            <a:r>
              <a:rPr lang="en-US" dirty="0"/>
              <a:t>High-Bay Portfolio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E71F2-4253-4B09-B202-16DCD7DEF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99" y="2474768"/>
            <a:ext cx="1741410" cy="1092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6E28E-082B-4D6D-8DB5-95F494E0C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830" y="1671096"/>
            <a:ext cx="1607344" cy="16073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A58386-A3CF-44EC-BC47-E19F46FD6C73}"/>
              </a:ext>
            </a:extLst>
          </p:cNvPr>
          <p:cNvSpPr/>
          <p:nvPr/>
        </p:nvSpPr>
        <p:spPr>
          <a:xfrm>
            <a:off x="2524798" y="921404"/>
            <a:ext cx="1756064" cy="3899978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5F2123-5906-48EC-A4C6-5F88C6363F18}"/>
              </a:ext>
            </a:extLst>
          </p:cNvPr>
          <p:cNvSpPr/>
          <p:nvPr/>
        </p:nvSpPr>
        <p:spPr>
          <a:xfrm>
            <a:off x="523355" y="921405"/>
            <a:ext cx="1796503" cy="3899977"/>
          </a:xfrm>
          <a:prstGeom prst="rect">
            <a:avLst/>
          </a:prstGeom>
          <a:solidFill>
            <a:srgbClr val="651D32">
              <a:alpha val="46000"/>
            </a:srgbClr>
          </a:solidFill>
          <a:ln>
            <a:solidFill>
              <a:srgbClr val="651D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5A8F98-C541-40FE-A7EE-3093078D5B38}"/>
              </a:ext>
            </a:extLst>
          </p:cNvPr>
          <p:cNvSpPr txBox="1"/>
          <p:nvPr/>
        </p:nvSpPr>
        <p:spPr>
          <a:xfrm>
            <a:off x="552088" y="3850342"/>
            <a:ext cx="1796503" cy="1038720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12L-30L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50C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130 LPW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70CRI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5 year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$160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 err="1">
              <a:cs typeface="Roboto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0E087A-9DE3-4BEA-8B95-04C65AAEFA62}"/>
              </a:ext>
            </a:extLst>
          </p:cNvPr>
          <p:cNvSpPr txBox="1"/>
          <p:nvPr/>
        </p:nvSpPr>
        <p:spPr>
          <a:xfrm>
            <a:off x="2633087" y="3850342"/>
            <a:ext cx="1756064" cy="1315719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12L-24L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50-55C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140+ LPW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70std-80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10 YR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$290</a:t>
            </a:r>
          </a:p>
          <a:p>
            <a:br>
              <a:rPr lang="en-US" sz="900" dirty="0">
                <a:cs typeface="Roboto Light"/>
              </a:rPr>
            </a:b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 err="1">
              <a:cs typeface="Roboto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BFDD20-4A88-412B-89FC-30BBB7D1E3FF}"/>
              </a:ext>
            </a:extLst>
          </p:cNvPr>
          <p:cNvSpPr txBox="1"/>
          <p:nvPr/>
        </p:nvSpPr>
        <p:spPr>
          <a:xfrm>
            <a:off x="4727948" y="3703430"/>
            <a:ext cx="1756064" cy="1454218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12L-35L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40C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12-15% Up-light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Optics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165+ LPW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80-90CRI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5YR(optional 10YR)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$225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 err="1">
              <a:cs typeface="Roboto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324F1E-DEA4-4E90-AB78-1AC29F49760C}"/>
              </a:ext>
            </a:extLst>
          </p:cNvPr>
          <p:cNvSpPr txBox="1"/>
          <p:nvPr/>
        </p:nvSpPr>
        <p:spPr>
          <a:xfrm>
            <a:off x="6863998" y="3850342"/>
            <a:ext cx="1756064" cy="1177219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35L-70L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60C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140+ LPW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70-80CRI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$10YR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$1000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 err="1">
              <a:cs typeface="Roboto Ligh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642B4A-26B5-4E76-B78A-6AEF28FFF6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88" y="965343"/>
            <a:ext cx="1741409" cy="65722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9FA3984-E208-4BB4-8095-5203240588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03237" y="1031530"/>
            <a:ext cx="1085850" cy="23574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4859063-40C6-4278-B301-31B59DC1FD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73950" y="1031530"/>
            <a:ext cx="1085850" cy="23574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50224EF7-3C4E-4C97-9CF2-033324A458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90708" y="1031529"/>
            <a:ext cx="1085850" cy="23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88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04859-4993-437E-9F59-65D96BF16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of doing nothing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22E54-C3EA-44C3-9DD3-8C556B040414}"/>
              </a:ext>
            </a:extLst>
          </p:cNvPr>
          <p:cNvSpPr txBox="1"/>
          <p:nvPr/>
        </p:nvSpPr>
        <p:spPr>
          <a:xfrm>
            <a:off x="346363" y="817419"/>
            <a:ext cx="8416637" cy="900220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Current retail business will remain at risk, especially at DSG and Costco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Continual pressure to reduce price or provide additional value to maintain business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Costco new construction business will remain out of reach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Potential new customers looking for center mounted driver and “clean” appearance will skip over KBL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KBL will continue to struggle to be the industrial and a retail solution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306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Opportunity Overview</a:t>
            </a:r>
          </a:p>
          <a:p>
            <a:r>
              <a:rPr lang="en-US" dirty="0"/>
              <a:t>Product Overview </a:t>
            </a:r>
          </a:p>
          <a:p>
            <a:r>
              <a:rPr lang="en-US" dirty="0"/>
              <a:t>Competitive Landscape</a:t>
            </a:r>
          </a:p>
          <a:p>
            <a:r>
              <a:rPr lang="en-US" dirty="0"/>
              <a:t>Product Requirements</a:t>
            </a:r>
          </a:p>
          <a:p>
            <a:r>
              <a:rPr lang="en-US" dirty="0"/>
              <a:t>Financial Requirements</a:t>
            </a:r>
          </a:p>
          <a:p>
            <a:r>
              <a:rPr lang="en-US" dirty="0"/>
              <a:t>New Product Impacts on Existing Product Lines</a:t>
            </a:r>
          </a:p>
          <a:p>
            <a:r>
              <a:rPr lang="en-US" dirty="0"/>
              <a:t>Schedule Requirements</a:t>
            </a:r>
          </a:p>
          <a:p>
            <a:r>
              <a:rPr lang="en-US" dirty="0"/>
              <a:t>Concept Development Team</a:t>
            </a:r>
          </a:p>
          <a:p>
            <a:r>
              <a:rPr lang="en-US" dirty="0"/>
              <a:t>Action Items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MRR Gate Review Agenda</a:t>
            </a:r>
          </a:p>
        </p:txBody>
      </p:sp>
    </p:spTree>
    <p:extLst>
      <p:ext uri="{BB962C8B-B14F-4D97-AF65-F5344CB8AC3E}">
        <p14:creationId xmlns:p14="http://schemas.microsoft.com/office/powerpoint/2010/main" val="4131541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CA31E2-6974-4CBA-B5F2-84298231A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017" y="2147208"/>
            <a:ext cx="5029200" cy="1338942"/>
          </a:xfrm>
        </p:spPr>
        <p:txBody>
          <a:bodyPr>
            <a:normAutofit/>
          </a:bodyPr>
          <a:lstStyle/>
          <a:p>
            <a:r>
              <a:rPr lang="en-US" dirty="0"/>
              <a:t>Market Opportunity</a:t>
            </a:r>
          </a:p>
        </p:txBody>
      </p:sp>
    </p:spTree>
    <p:extLst>
      <p:ext uri="{BB962C8B-B14F-4D97-AF65-F5344CB8AC3E}">
        <p14:creationId xmlns:p14="http://schemas.microsoft.com/office/powerpoint/2010/main" val="12879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67B81-F780-44F6-B0B9-3F85B1EEB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Market Landscape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98636D31-0FAA-4453-BA14-5AD9CA685E5A}"/>
              </a:ext>
            </a:extLst>
          </p:cNvPr>
          <p:cNvSpPr/>
          <p:nvPr/>
        </p:nvSpPr>
        <p:spPr>
          <a:xfrm>
            <a:off x="4193930" y="1378202"/>
            <a:ext cx="837468" cy="164855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125">
              <a:solidFill>
                <a:prstClr val="white"/>
              </a:solidFill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71E80B-3ECB-4DBB-9903-444D3C15A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3" t="951" r="20305" b="1439"/>
          <a:stretch/>
        </p:blipFill>
        <p:spPr>
          <a:xfrm>
            <a:off x="5295173" y="804505"/>
            <a:ext cx="3105883" cy="2665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2A8DA9-7D13-4C1F-9D99-5BE8BDEB5F46}"/>
              </a:ext>
            </a:extLst>
          </p:cNvPr>
          <p:cNvSpPr txBox="1"/>
          <p:nvPr/>
        </p:nvSpPr>
        <p:spPr>
          <a:xfrm>
            <a:off x="5660969" y="4931770"/>
            <a:ext cx="3516000" cy="1545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20345" indent="-120345" algn="r" defTabSz="474785">
              <a:spcAft>
                <a:spcPts val="416"/>
              </a:spcAft>
              <a:buSzPct val="110000"/>
              <a:defRPr/>
            </a:pPr>
            <a:r>
              <a:rPr lang="en-US" sz="600" i="1" kern="0" dirty="0">
                <a:solidFill>
                  <a:srgbClr val="C9C9C9">
                    <a:lumMod val="50000"/>
                  </a:srgbClr>
                </a:solidFill>
                <a:latin typeface="Arial"/>
              </a:rPr>
              <a:t>Sources: Internal Cree Estimates, DOE 2016, Navigant Research 2015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3F772-6B65-4ABF-99AF-7B476C923053}"/>
              </a:ext>
            </a:extLst>
          </p:cNvPr>
          <p:cNvSpPr txBox="1"/>
          <p:nvPr/>
        </p:nvSpPr>
        <p:spPr>
          <a:xfrm>
            <a:off x="362684" y="3666353"/>
            <a:ext cx="4088423" cy="1038720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marL="214308" indent="-214308" defTabSz="685783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C9C9C9">
                    <a:lumMod val="50000"/>
                  </a:srgbClr>
                </a:solidFill>
                <a:latin typeface="Arial"/>
                <a:cs typeface="Roboto Light"/>
              </a:rPr>
              <a:t>The Industrial Market is a huge strategic opportunity for Cree.</a:t>
            </a:r>
          </a:p>
          <a:p>
            <a:pPr marL="214308" indent="-214308" defTabSz="685783"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rgbClr val="C9C9C9">
                  <a:lumMod val="50000"/>
                </a:srgbClr>
              </a:solidFill>
              <a:latin typeface="Arial"/>
              <a:cs typeface="Roboto Light"/>
            </a:endParaRPr>
          </a:p>
          <a:p>
            <a:pPr marL="214308" indent="-214308" defTabSz="685783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C9C9C9">
                    <a:lumMod val="50000"/>
                  </a:srgbClr>
                </a:solidFill>
                <a:latin typeface="Arial"/>
                <a:cs typeface="Roboto Light"/>
              </a:rPr>
              <a:t>It is not as encumbered with a large number of competitors.</a:t>
            </a:r>
          </a:p>
          <a:p>
            <a:pPr marL="214308" indent="-214308" defTabSz="685783"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rgbClr val="C9C9C9">
                  <a:lumMod val="50000"/>
                </a:srgbClr>
              </a:solidFill>
              <a:latin typeface="Arial"/>
              <a:cs typeface="Roboto Light"/>
            </a:endParaRPr>
          </a:p>
          <a:p>
            <a:pPr marL="214308" indent="-214308" defTabSz="685783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C9C9C9">
                    <a:lumMod val="50000"/>
                  </a:srgbClr>
                </a:solidFill>
                <a:latin typeface="Arial"/>
                <a:cs typeface="Roboto Light"/>
              </a:rPr>
              <a:t>Currently not a strategic target for importers due to the commitment to the channel that is required to win.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00B69-A1DF-40A7-876D-F69BAF83C019}"/>
              </a:ext>
            </a:extLst>
          </p:cNvPr>
          <p:cNvSpPr txBox="1"/>
          <p:nvPr/>
        </p:nvSpPr>
        <p:spPr>
          <a:xfrm>
            <a:off x="5803730" y="3666353"/>
            <a:ext cx="2340149" cy="1038720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defTabSz="685783">
              <a:defRPr/>
            </a:pPr>
            <a:r>
              <a:rPr lang="en-US" sz="1050" dirty="0">
                <a:solidFill>
                  <a:srgbClr val="C9C9C9">
                    <a:lumMod val="50000"/>
                  </a:srgbClr>
                </a:solidFill>
                <a:latin typeface="Arial"/>
                <a:cs typeface="Roboto Light"/>
              </a:rPr>
              <a:t>Top Applications for Cree to focus:</a:t>
            </a:r>
          </a:p>
          <a:p>
            <a:pPr marL="257168" indent="-257168" defTabSz="685783">
              <a:buFont typeface="+mj-lt"/>
              <a:buAutoNum type="arabicPeriod"/>
              <a:defRPr/>
            </a:pPr>
            <a:r>
              <a:rPr lang="en-US" sz="1050" dirty="0" err="1">
                <a:solidFill>
                  <a:srgbClr val="C9C9C9">
                    <a:lumMod val="50000"/>
                  </a:srgbClr>
                </a:solidFill>
                <a:latin typeface="Arial"/>
                <a:cs typeface="Roboto Light"/>
              </a:rPr>
              <a:t>Highbay</a:t>
            </a:r>
            <a:endParaRPr lang="en-US" sz="1050" dirty="0">
              <a:solidFill>
                <a:srgbClr val="C9C9C9">
                  <a:lumMod val="50000"/>
                </a:srgbClr>
              </a:solidFill>
              <a:latin typeface="Arial"/>
              <a:cs typeface="Roboto Light"/>
            </a:endParaRPr>
          </a:p>
          <a:p>
            <a:pPr marL="257168" indent="-257168" defTabSz="685783">
              <a:buFont typeface="+mj-lt"/>
              <a:buAutoNum type="arabicPeriod"/>
              <a:defRPr/>
            </a:pPr>
            <a:r>
              <a:rPr lang="en-US" sz="1050" dirty="0">
                <a:solidFill>
                  <a:srgbClr val="C9C9C9">
                    <a:lumMod val="50000"/>
                  </a:srgbClr>
                </a:solidFill>
                <a:latin typeface="Arial"/>
                <a:cs typeface="Roboto Light"/>
              </a:rPr>
              <a:t>Strips</a:t>
            </a:r>
          </a:p>
          <a:p>
            <a:pPr marL="257168" indent="-257168" defTabSz="685783">
              <a:buFont typeface="+mj-lt"/>
              <a:buAutoNum type="arabicPeriod"/>
              <a:defRPr/>
            </a:pPr>
            <a:r>
              <a:rPr lang="en-US" sz="1050" dirty="0">
                <a:solidFill>
                  <a:srgbClr val="C9C9C9">
                    <a:lumMod val="50000"/>
                  </a:srgbClr>
                </a:solidFill>
                <a:latin typeface="Arial"/>
                <a:cs typeface="Roboto Light"/>
              </a:rPr>
              <a:t>Wet Location</a:t>
            </a:r>
          </a:p>
          <a:p>
            <a:pPr marL="257168" indent="-257168" defTabSz="685783">
              <a:buFont typeface="+mj-lt"/>
              <a:buAutoNum type="arabicPeriod"/>
              <a:defRPr/>
            </a:pPr>
            <a:r>
              <a:rPr lang="en-US" sz="1050" dirty="0">
                <a:solidFill>
                  <a:srgbClr val="C9C9C9">
                    <a:lumMod val="50000"/>
                  </a:srgbClr>
                </a:solidFill>
                <a:latin typeface="Arial"/>
                <a:cs typeface="Roboto Light"/>
              </a:rPr>
              <a:t>Food / Demanding</a:t>
            </a:r>
          </a:p>
          <a:p>
            <a:pPr marL="257168" indent="-257168" defTabSz="685783">
              <a:buFont typeface="+mj-lt"/>
              <a:buAutoNum type="arabicPeriod"/>
              <a:defRPr/>
            </a:pPr>
            <a:r>
              <a:rPr lang="en-US" sz="1050" dirty="0">
                <a:solidFill>
                  <a:srgbClr val="C9C9C9">
                    <a:lumMod val="50000"/>
                  </a:srgbClr>
                </a:solidFill>
                <a:latin typeface="Arial"/>
                <a:cs typeface="Roboto Light"/>
              </a:rPr>
              <a:t>Hazard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C32918-D8DA-44A9-BA35-FD178DABD4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4" r="15402"/>
          <a:stretch/>
        </p:blipFill>
        <p:spPr>
          <a:xfrm>
            <a:off x="682779" y="804505"/>
            <a:ext cx="3224854" cy="26738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1898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67B81-F780-44F6-B0B9-3F85B1EEB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Market Landscape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71E80B-3ECB-4DBB-9903-444D3C15A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3" t="951" r="20305" b="1439"/>
          <a:stretch/>
        </p:blipFill>
        <p:spPr>
          <a:xfrm>
            <a:off x="609601" y="797041"/>
            <a:ext cx="3105883" cy="2665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2A8DA9-7D13-4C1F-9D99-5BE8BDEB5F46}"/>
              </a:ext>
            </a:extLst>
          </p:cNvPr>
          <p:cNvSpPr txBox="1"/>
          <p:nvPr/>
        </p:nvSpPr>
        <p:spPr>
          <a:xfrm>
            <a:off x="5660969" y="4931770"/>
            <a:ext cx="3516000" cy="1545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20345" indent="-120345" algn="r" defTabSz="474785">
              <a:spcAft>
                <a:spcPts val="416"/>
              </a:spcAft>
              <a:buSzPct val="110000"/>
              <a:defRPr/>
            </a:pPr>
            <a:r>
              <a:rPr lang="en-US" sz="600" i="1" kern="0" dirty="0">
                <a:solidFill>
                  <a:srgbClr val="C9C9C9">
                    <a:lumMod val="50000"/>
                  </a:srgbClr>
                </a:solidFill>
                <a:latin typeface="Arial"/>
              </a:rPr>
              <a:t>Sources: Internal Cree Estimates, DOE 2016, Navigant Research 2015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3F772-6B65-4ABF-99AF-7B476C923053}"/>
              </a:ext>
            </a:extLst>
          </p:cNvPr>
          <p:cNvSpPr txBox="1"/>
          <p:nvPr/>
        </p:nvSpPr>
        <p:spPr>
          <a:xfrm>
            <a:off x="304801" y="3666352"/>
            <a:ext cx="3828317" cy="1200302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marL="214308" indent="-214308" defTabSz="685783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C9C9C9">
                    <a:lumMod val="50000"/>
                  </a:srgbClr>
                </a:solidFill>
                <a:latin typeface="Arial"/>
                <a:cs typeface="Roboto Light"/>
              </a:rPr>
              <a:t>The Industrial Market is a huge strategic opportunity for Cree.</a:t>
            </a:r>
          </a:p>
          <a:p>
            <a:pPr marL="214308" indent="-214308" defTabSz="685783"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rgbClr val="C9C9C9">
                  <a:lumMod val="50000"/>
                </a:srgbClr>
              </a:solidFill>
              <a:latin typeface="Arial"/>
              <a:cs typeface="Roboto Light"/>
            </a:endParaRPr>
          </a:p>
          <a:p>
            <a:pPr marL="214308" indent="-214308" defTabSz="685783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C9C9C9">
                    <a:lumMod val="50000"/>
                  </a:srgbClr>
                </a:solidFill>
                <a:latin typeface="Arial"/>
                <a:cs typeface="Roboto Light"/>
              </a:rPr>
              <a:t>It is not as encumbered with a large number of competitor.</a:t>
            </a:r>
          </a:p>
          <a:p>
            <a:pPr marL="214308" indent="-214308" defTabSz="685783"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rgbClr val="C9C9C9">
                  <a:lumMod val="50000"/>
                </a:srgbClr>
              </a:solidFill>
              <a:latin typeface="Arial"/>
              <a:cs typeface="Roboto Light"/>
            </a:endParaRPr>
          </a:p>
          <a:p>
            <a:pPr marL="214308" indent="-214308" defTabSz="685783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C9C9C9">
                    <a:lumMod val="50000"/>
                  </a:srgbClr>
                </a:solidFill>
                <a:latin typeface="Arial"/>
                <a:cs typeface="Roboto Light"/>
              </a:rPr>
              <a:t>Currently not a strategic target for importers due to the commitment to the channel that is required to win.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F503D5B-BDC4-4602-B5B4-1CBC4E0635A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038600" y="77799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59619E8-1F9A-46D9-9B13-540C74C30F07}"/>
              </a:ext>
            </a:extLst>
          </p:cNvPr>
          <p:cNvSpPr txBox="1"/>
          <p:nvPr/>
        </p:nvSpPr>
        <p:spPr>
          <a:xfrm>
            <a:off x="4305301" y="3667903"/>
            <a:ext cx="3828317" cy="715554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marL="214308" indent="-214308" defTabSz="685783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C9C9C9">
                    <a:lumMod val="50000"/>
                  </a:srgbClr>
                </a:solidFill>
                <a:latin typeface="Arial"/>
                <a:cs typeface="Roboto Light"/>
              </a:rPr>
              <a:t>Estimate lower lumen packages to make up about 15% of installations</a:t>
            </a:r>
          </a:p>
          <a:p>
            <a:pPr marL="214308" indent="-214308" defTabSz="685783"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rgbClr val="C9C9C9">
                  <a:lumMod val="50000"/>
                </a:srgbClr>
              </a:solidFill>
              <a:latin typeface="Arial"/>
              <a:cs typeface="Roboto Light"/>
            </a:endParaRPr>
          </a:p>
          <a:p>
            <a:pPr marL="214308" indent="-214308" defTabSz="685783"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srgbClr val="C9C9C9">
                    <a:lumMod val="50000"/>
                  </a:srgbClr>
                </a:solidFill>
                <a:latin typeface="Arial"/>
                <a:cs typeface="Roboto Light"/>
              </a:rPr>
              <a:t>Cree’s typical Market share, between 2-4%  </a:t>
            </a:r>
          </a:p>
        </p:txBody>
      </p:sp>
    </p:spTree>
    <p:extLst>
      <p:ext uri="{BB962C8B-B14F-4D97-AF65-F5344CB8AC3E}">
        <p14:creationId xmlns:p14="http://schemas.microsoft.com/office/powerpoint/2010/main" val="2971339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62E8DB6-9A9A-4033-9C31-8175FE047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757" y="3198865"/>
            <a:ext cx="3145037" cy="1635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2874F8-98F5-442C-A55A-4BE4E39B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High-bay Market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F4EF53D-B82D-43A5-AF83-0D93C17701E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-418854" y="1128969"/>
          <a:ext cx="4138979" cy="2512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6D62348-6E49-4163-94C4-C6403BC26F8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973546" y="1493285"/>
          <a:ext cx="2259623" cy="1549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B03A2F3-6877-492F-83EE-6C0A0D74A978}"/>
              </a:ext>
            </a:extLst>
          </p:cNvPr>
          <p:cNvSpPr txBox="1"/>
          <p:nvPr/>
        </p:nvSpPr>
        <p:spPr>
          <a:xfrm>
            <a:off x="3705959" y="2025745"/>
            <a:ext cx="837467" cy="484722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r>
              <a:rPr lang="en-US" sz="27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14%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798E7-3263-475D-98EB-88C5376017DA}"/>
              </a:ext>
            </a:extLst>
          </p:cNvPr>
          <p:cNvSpPr txBox="1"/>
          <p:nvPr/>
        </p:nvSpPr>
        <p:spPr>
          <a:xfrm>
            <a:off x="3047283" y="940444"/>
            <a:ext cx="2116562" cy="377000"/>
          </a:xfrm>
          <a:prstGeom prst="rect">
            <a:avLst/>
          </a:prstGeom>
          <a:noFill/>
        </p:spPr>
        <p:txBody>
          <a:bodyPr wrap="none" lIns="68558" tIns="34277" rIns="68558" bIns="34277" rtlCol="0">
            <a:spAutoFit/>
          </a:bodyPr>
          <a:lstStyle/>
          <a:p>
            <a:pPr algn="ctr">
              <a:defRPr sz="2000" b="1" i="0" u="none" strike="noStrike" kern="1200" spc="0" baseline="0">
                <a:solidFill>
                  <a:srgbClr val="2C2C2C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High-Bay with Controls</a:t>
            </a:r>
          </a:p>
          <a:p>
            <a:endParaRPr lang="en-US" sz="600" dirty="0" err="1">
              <a:cs typeface="Roboto Light"/>
            </a:endParaRP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E0E7AD4E-E0DC-4AAF-9DFD-C33297DBCBC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679004" y="1276387"/>
          <a:ext cx="2848707" cy="1983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E2C89643-71D2-4C4E-B191-4C3EDEE74B2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233169" y="1271194"/>
          <a:ext cx="2848707" cy="1983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0DF96F5-C02E-453F-9EF5-D90B74D18AFF}"/>
              </a:ext>
            </a:extLst>
          </p:cNvPr>
          <p:cNvSpPr txBox="1"/>
          <p:nvPr/>
        </p:nvSpPr>
        <p:spPr>
          <a:xfrm>
            <a:off x="6051518" y="2033653"/>
            <a:ext cx="1212006" cy="484722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r>
              <a:rPr lang="en-US" sz="2700" b="1" dirty="0">
                <a:cs typeface="Roboto Light"/>
              </a:rPr>
              <a:t>$126M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FD461E-64A6-421B-9E5F-5E644F32CC04}"/>
              </a:ext>
            </a:extLst>
          </p:cNvPr>
          <p:cNvSpPr txBox="1"/>
          <p:nvPr/>
        </p:nvSpPr>
        <p:spPr>
          <a:xfrm>
            <a:off x="5323324" y="940444"/>
            <a:ext cx="2962947" cy="377000"/>
          </a:xfrm>
          <a:prstGeom prst="rect">
            <a:avLst/>
          </a:prstGeom>
          <a:noFill/>
        </p:spPr>
        <p:txBody>
          <a:bodyPr wrap="none" lIns="68558" tIns="34277" rIns="68558" bIns="34277" rtlCol="0">
            <a:spAutoFit/>
          </a:bodyPr>
          <a:lstStyle/>
          <a:p>
            <a:pPr algn="ctr">
              <a:defRPr sz="2000" b="1" i="0" u="none" strike="noStrike" kern="1200" spc="0" baseline="0">
                <a:solidFill>
                  <a:srgbClr val="2C2C2C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Incremental Market with Controls</a:t>
            </a:r>
          </a:p>
          <a:p>
            <a:endParaRPr lang="en-US" sz="600" dirty="0" err="1">
              <a:cs typeface="Roboto Ligh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164EF6-0687-4D79-8518-796FAE06EF94}"/>
              </a:ext>
            </a:extLst>
          </p:cNvPr>
          <p:cNvSpPr txBox="1"/>
          <p:nvPr/>
        </p:nvSpPr>
        <p:spPr>
          <a:xfrm>
            <a:off x="5449574" y="1145440"/>
            <a:ext cx="3182361" cy="207723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r>
              <a:rPr lang="en-US" sz="900" i="1" dirty="0">
                <a:cs typeface="Roboto Light"/>
              </a:rPr>
              <a:t>Fixture with basic wireless radio/</a:t>
            </a:r>
            <a:r>
              <a:rPr lang="en-US" sz="900" i="1" dirty="0" err="1">
                <a:cs typeface="Roboto Light"/>
              </a:rPr>
              <a:t>occ</a:t>
            </a:r>
            <a:r>
              <a:rPr lang="en-US" sz="900" i="1" dirty="0">
                <a:cs typeface="Roboto Light"/>
              </a:rPr>
              <a:t> sensor/photocell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0DA701-E092-41BE-98F7-A88BB959B48C}"/>
              </a:ext>
            </a:extLst>
          </p:cNvPr>
          <p:cNvSpPr txBox="1"/>
          <p:nvPr/>
        </p:nvSpPr>
        <p:spPr>
          <a:xfrm>
            <a:off x="539184" y="940444"/>
            <a:ext cx="2147018" cy="377000"/>
          </a:xfrm>
          <a:prstGeom prst="rect">
            <a:avLst/>
          </a:prstGeom>
          <a:noFill/>
        </p:spPr>
        <p:txBody>
          <a:bodyPr wrap="none" lIns="68558" tIns="34277" rIns="68558" bIns="34277" rtlCol="0">
            <a:spAutoFit/>
          </a:bodyPr>
          <a:lstStyle/>
          <a:p>
            <a:pPr algn="ctr">
              <a:defRPr sz="2000" b="1" i="0" u="none" strike="noStrike" kern="1200" spc="0" baseline="0">
                <a:solidFill>
                  <a:srgbClr val="2C2C2C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$900M High-Bay Market</a:t>
            </a:r>
          </a:p>
          <a:p>
            <a:endParaRPr lang="en-US" sz="600" dirty="0" err="1"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5742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F379-187E-4917-A1A1-4C059048A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16A74-85CA-41FB-9853-B9388AD6C597}"/>
              </a:ext>
            </a:extLst>
          </p:cNvPr>
          <p:cNvSpPr txBox="1"/>
          <p:nvPr/>
        </p:nvSpPr>
        <p:spPr>
          <a:xfrm>
            <a:off x="228600" y="722427"/>
            <a:ext cx="5607996" cy="4778205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KBL currently serves as both the retail and light industrial solution.  Light engine performance is base- lined at 80CRI for retail customers.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KBL tapped out on capabilities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Market has closed performance gap &amp; become saturated with KBL and UFO style fixtures.  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Similar look/Similar performance creates price pressure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Large users are asking for more value!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higher lumen packages, up-light, optical control, center mounted drivers, controls, energy savings, easy to install, serviceability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Costco currently threatening KBL value prop becomes weaker each day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Currently only servicing retrofit business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Not able to meet new construction or Canadian requirements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Trying to reduce fixture counts with wider spacing for years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Center mounted driver is desirable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DSG- Price pressure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Trying to reduce fixture counts with wider spacing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Eliminate shadows caused by high displays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Center mounted driver is desirable</a:t>
            </a:r>
          </a:p>
          <a:p>
            <a:endParaRPr lang="en-US" sz="900" dirty="0">
              <a:cs typeface="Roboto Light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Lost Total Wine as customer-$1.5M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Quality 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cs typeface="Roboto Light"/>
              </a:rPr>
              <a:t>Price/Value 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1157288" lvl="3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814388" lvl="2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814388" lvl="2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1157288" lvl="3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814388" lvl="2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pPr marL="1157288" lvl="3" indent="-128588">
              <a:buFont typeface="Arial" panose="020B0604020202020204" pitchFamily="34" charset="0"/>
              <a:buChar char="•"/>
            </a:pPr>
            <a:endParaRPr lang="en-US" sz="900" dirty="0">
              <a:cs typeface="Roboto Light"/>
            </a:endParaRPr>
          </a:p>
          <a:p>
            <a:r>
              <a:rPr lang="en-US" sz="900" dirty="0">
                <a:cs typeface="Roboto Light"/>
              </a:rPr>
              <a:t>			</a:t>
            </a:r>
            <a:endParaRPr lang="en-US" sz="1125" dirty="0"/>
          </a:p>
          <a:p>
            <a:pPr lvl="1"/>
            <a:endParaRPr lang="en-US" sz="900" dirty="0" err="1">
              <a:cs typeface="Robot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C8D158-18C7-45B5-B750-000ED432B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956" y="2362123"/>
            <a:ext cx="2149585" cy="2149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992226-6E0A-4952-9075-147D53CB9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190" y="861041"/>
            <a:ext cx="2114550" cy="20975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5B60B8-4078-400E-97E0-585FEEB3F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654" y="2307858"/>
            <a:ext cx="1607344" cy="1607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BE7725-F629-4227-A44B-E3678C942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805" y="3333367"/>
            <a:ext cx="2185749" cy="12750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975828-6354-4478-8C49-CCF30F64A2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2340" l="10000" r="90000">
                        <a14:foregroundMark x1="49787" y1="92340" x2="49787" y2="923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9646" y="1425917"/>
            <a:ext cx="2010738" cy="2010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B42427-1D7A-41E2-A7E1-6F8FE46D34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2735" y="2433197"/>
            <a:ext cx="1543050" cy="16716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63E80D-8BD0-49FF-8D95-D2785CE785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5027" y="2607067"/>
            <a:ext cx="2437475" cy="10627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5094BE5-B073-45B2-92F9-86E066F65D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419" y="861040"/>
            <a:ext cx="2264915" cy="10627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DA0E1E7-3327-4C2E-AF48-687853C894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2132" y="2958630"/>
            <a:ext cx="2152289" cy="9954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91256FF-D95D-4108-8B5D-A8657E26E7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188" y="2822020"/>
            <a:ext cx="2061779" cy="94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9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A913-9CE8-48DE-83C9-363F50EF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KBL-Retail vs Non-Retail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88A406C-DB3C-4A79-BEC4-E090C701C53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13717" y="1258244"/>
          <a:ext cx="5807413" cy="302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7B3B91-B516-402B-ADAA-B03F00BB8E79}"/>
              </a:ext>
            </a:extLst>
          </p:cNvPr>
          <p:cNvSpPr txBox="1"/>
          <p:nvPr/>
        </p:nvSpPr>
        <p:spPr>
          <a:xfrm>
            <a:off x="6121130" y="820500"/>
            <a:ext cx="2735905" cy="1315719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r>
              <a:rPr lang="en-US" sz="900" b="1" dirty="0">
                <a:cs typeface="Roboto Light"/>
              </a:rPr>
              <a:t>Average ASP		$294</a:t>
            </a:r>
          </a:p>
          <a:p>
            <a:r>
              <a:rPr lang="en-US" sz="900" dirty="0">
                <a:cs typeface="Roboto Light"/>
              </a:rPr>
              <a:t>Retail	 	$263</a:t>
            </a:r>
          </a:p>
          <a:p>
            <a:r>
              <a:rPr lang="en-US" sz="900" dirty="0">
                <a:cs typeface="Roboto Light"/>
              </a:rPr>
              <a:t>Non-Retail     	 	$301</a:t>
            </a:r>
          </a:p>
          <a:p>
            <a:r>
              <a:rPr lang="en-US" sz="900" dirty="0">
                <a:cs typeface="Roboto Light"/>
              </a:rPr>
              <a:t>	</a:t>
            </a:r>
          </a:p>
          <a:p>
            <a:r>
              <a:rPr lang="en-US" sz="900" b="1" dirty="0">
                <a:cs typeface="Roboto Light"/>
              </a:rPr>
              <a:t>Total Revenue		$24.3M</a:t>
            </a:r>
          </a:p>
          <a:p>
            <a:r>
              <a:rPr lang="en-US" sz="900" dirty="0">
                <a:cs typeface="Roboto Light"/>
              </a:rPr>
              <a:t>Retail		$12.2M</a:t>
            </a:r>
          </a:p>
          <a:p>
            <a:r>
              <a:rPr lang="en-US" sz="900" dirty="0">
                <a:cs typeface="Roboto Light"/>
              </a:rPr>
              <a:t>Non-Retail		$12.1M</a:t>
            </a:r>
          </a:p>
          <a:p>
            <a:endParaRPr lang="en-US" sz="900" dirty="0" err="1">
              <a:cs typeface="Roboto Light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7B56D3E-4042-48BD-BD0C-1722359DD5A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715000" y="2398580"/>
          <a:ext cx="34290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837A58A-BB16-4B06-AB59-6DC6062E8C65}"/>
              </a:ext>
            </a:extLst>
          </p:cNvPr>
          <p:cNvSpPr txBox="1"/>
          <p:nvPr/>
        </p:nvSpPr>
        <p:spPr>
          <a:xfrm>
            <a:off x="6774099" y="2639992"/>
            <a:ext cx="1429966" cy="207723"/>
          </a:xfrm>
          <a:prstGeom prst="rect">
            <a:avLst/>
          </a:prstGeom>
          <a:noFill/>
        </p:spPr>
        <p:txBody>
          <a:bodyPr wrap="square" lIns="68558" tIns="34277" rIns="68558" bIns="34277" rtlCol="0">
            <a:spAutoFit/>
          </a:bodyPr>
          <a:lstStyle/>
          <a:p>
            <a:pPr algn="ctr"/>
            <a:r>
              <a:rPr lang="en-US" sz="900" b="1" dirty="0">
                <a:cs typeface="Roboto Light"/>
              </a:rPr>
              <a:t>86,007 Units</a:t>
            </a:r>
            <a:endParaRPr lang="en-US" sz="900" dirty="0"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2998399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-template-16x9-internal (9)">
  <a:themeElements>
    <a:clrScheme name="Cree Corporate">
      <a:dk1>
        <a:srgbClr val="2C2C2C"/>
      </a:dk1>
      <a:lt1>
        <a:sysClr val="window" lastClr="FFFFFF"/>
      </a:lt1>
      <a:dk2>
        <a:srgbClr val="1F497D"/>
      </a:dk2>
      <a:lt2>
        <a:srgbClr val="C9C9C9"/>
      </a:lt2>
      <a:accent1>
        <a:srgbClr val="5480C3"/>
      </a:accent1>
      <a:accent2>
        <a:srgbClr val="FFC000"/>
      </a:accent2>
      <a:accent3>
        <a:srgbClr val="2EB1E5"/>
      </a:accent3>
      <a:accent4>
        <a:srgbClr val="E5E0CA"/>
      </a:accent4>
      <a:accent5>
        <a:srgbClr val="AAC11E"/>
      </a:accent5>
      <a:accent6>
        <a:srgbClr val="D6511D"/>
      </a:accent6>
      <a:hlink>
        <a:srgbClr val="2EB1E5"/>
      </a:hlink>
      <a:folHlink>
        <a:srgbClr val="1F497D"/>
      </a:folHlink>
    </a:clrScheme>
    <a:fontScheme name="Cree PP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91410" tIns="45703" rIns="91410" bIns="45703" rtlCol="0">
        <a:spAutoFit/>
      </a:bodyPr>
      <a:lstStyle>
        <a:defPPr>
          <a:defRPr sz="1200" dirty="0" err="1" smtClean="0">
            <a:cs typeface="Roboto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2530C4E-8DC2-4E8B-8262-0797C22F6666}" vid="{9683A71F-5754-4EF9-9E28-183BBD6767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5F3AD8C0680A448B3A1194FFC333B1" ma:contentTypeVersion="0" ma:contentTypeDescription="Create a new document." ma:contentTypeScope="" ma:versionID="7c54aad5d6586017bfc184c8b70f3a82">
  <xsd:schema xmlns:xsd="http://www.w3.org/2001/XMLSchema" xmlns:p="http://schemas.microsoft.com/office/2006/metadata/properties" targetNamespace="http://schemas.microsoft.com/office/2006/metadata/properties" ma:root="true" ma:fieldsID="84d24c2467e79a5b957f305a830827c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E8F1CB-C0C4-48FB-8DC1-29906C96D734}">
  <ds:schemaRefs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96A4E7D-0C57-40C7-8CCF-EB44832DF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FB292D3F-3AE6-468A-963B-D0A57A3D64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32939</TotalTime>
  <Words>2197</Words>
  <Application>Microsoft Office PowerPoint</Application>
  <PresentationFormat>On-screen Show (16:9)</PresentationFormat>
  <Paragraphs>834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Roboto Light</vt:lpstr>
      <vt:lpstr>Times New Roman</vt:lpstr>
      <vt:lpstr>corporate-template-16x9-internal (9)</vt:lpstr>
      <vt:lpstr>PowerPoint Presentation</vt:lpstr>
      <vt:lpstr>Marketing Requirements Gate Approval Objectives</vt:lpstr>
      <vt:lpstr>MRR Gate Review Agenda</vt:lpstr>
      <vt:lpstr>PowerPoint Presentation</vt:lpstr>
      <vt:lpstr>Industrial Market Landscape</vt:lpstr>
      <vt:lpstr>Industrial Market Landscape </vt:lpstr>
      <vt:lpstr>Industrial High-bay Market</vt:lpstr>
      <vt:lpstr>Current State</vt:lpstr>
      <vt:lpstr>KBL-Retail vs Non-Retail</vt:lpstr>
      <vt:lpstr>Retail Customer Challenges/Goals </vt:lpstr>
      <vt:lpstr>Retail High-Bay</vt:lpstr>
      <vt:lpstr>Retail High-Bay- “Shoplifter”</vt:lpstr>
      <vt:lpstr>Retail High-Bay Volume Assumptions </vt:lpstr>
      <vt:lpstr>Retail High-Bay Volume Assumptions</vt:lpstr>
      <vt:lpstr>Project Overview     </vt:lpstr>
      <vt:lpstr>PowerPoint Presentation</vt:lpstr>
      <vt:lpstr>Competitive Landscape </vt:lpstr>
      <vt:lpstr>Top Competitors</vt:lpstr>
      <vt:lpstr>What about KBL?</vt:lpstr>
      <vt:lpstr>PowerPoint Presentation</vt:lpstr>
      <vt:lpstr>High-Bay Portfolio</vt:lpstr>
      <vt:lpstr>Risk of doing nothing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Requirements Review Business Case Template</dc:title>
  <dc:creator>Danielle Bauer</dc:creator>
  <cp:lastModifiedBy>Frank Fang</cp:lastModifiedBy>
  <cp:revision>58</cp:revision>
  <cp:lastPrinted>2018-03-14T17:32:50Z</cp:lastPrinted>
  <dcterms:created xsi:type="dcterms:W3CDTF">2018-02-09T22:30:41Z</dcterms:created>
  <dcterms:modified xsi:type="dcterms:W3CDTF">2020-04-27T03:27:57Z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0x010100075F3AD8C0680A448B3A1194FFC333B1</vt:lpwstr>
  </property>
  <property fmtid="{D5CDD505-2E9C-101B-9397-08002B2CF9AE}" pid="3" name="SVSubmitter">
    <vt:lpwstr>Robert Belz</vt:lpwstr>
  </property>
  <property fmtid="{D5CDD505-2E9C-101B-9397-08002B2CF9AE}" pid="4" name="Document Owner">
    <vt:lpwstr>Kathryn Caspar742</vt:lpwstr>
  </property>
  <property fmtid="{D5CDD505-2E9C-101B-9397-08002B2CF9AE}" pid="5" name="Form - Retention Period">
    <vt:lpwstr>Not assigned</vt:lpwstr>
  </property>
  <property fmtid="{D5CDD505-2E9C-101B-9397-08002B2CF9AE}" pid="6" name="Change Type">
    <vt:lpwstr>DCN</vt:lpwstr>
  </property>
  <property fmtid="{D5CDD505-2E9C-101B-9397-08002B2CF9AE}" pid="7" name="List Locations for hard copy distribution">
    <vt:lpwstr>None</vt:lpwstr>
  </property>
  <property fmtid="{D5CDD505-2E9C-101B-9397-08002B2CF9AE}" pid="8" name="Reason For Change">
    <vt:lpwstr>Document Origination</vt:lpwstr>
  </property>
  <property fmtid="{D5CDD505-2E9C-101B-9397-08002B2CF9AE}" pid="9" name="Priority">
    <vt:lpwstr>Normal</vt:lpwstr>
  </property>
  <property fmtid="{D5CDD505-2E9C-101B-9397-08002B2CF9AE}" pid="10" name="Revision">
    <vt:lpwstr>0</vt:lpwstr>
  </property>
  <property fmtid="{D5CDD505-2E9C-101B-9397-08002B2CF9AE}" pid="11" name="Document Type">
    <vt:lpwstr>Form</vt:lpwstr>
  </property>
  <property fmtid="{D5CDD505-2E9C-101B-9397-08002B2CF9AE}" pid="12" name="Related Items">
    <vt:lpwstr>Procedure</vt:lpwstr>
  </property>
</Properties>
</file>